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5"/>
  </p:sldMasterIdLst>
  <p:notesMasterIdLst>
    <p:notesMasterId r:id="rId60"/>
  </p:notesMasterIdLst>
  <p:handoutMasterIdLst>
    <p:handoutMasterId r:id="rId61"/>
  </p:handoutMasterIdLst>
  <p:sldIdLst>
    <p:sldId id="256" r:id="rId6"/>
    <p:sldId id="332" r:id="rId7"/>
    <p:sldId id="344" r:id="rId8"/>
    <p:sldId id="387" r:id="rId9"/>
    <p:sldId id="388" r:id="rId10"/>
    <p:sldId id="389" r:id="rId11"/>
    <p:sldId id="393" r:id="rId12"/>
    <p:sldId id="384" r:id="rId13"/>
    <p:sldId id="428" r:id="rId14"/>
    <p:sldId id="416" r:id="rId15"/>
    <p:sldId id="430" r:id="rId16"/>
    <p:sldId id="392" r:id="rId17"/>
    <p:sldId id="395" r:id="rId18"/>
    <p:sldId id="399" r:id="rId19"/>
    <p:sldId id="391" r:id="rId20"/>
    <p:sldId id="431" r:id="rId21"/>
    <p:sldId id="432" r:id="rId22"/>
    <p:sldId id="433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26" r:id="rId34"/>
    <p:sldId id="418" r:id="rId35"/>
    <p:sldId id="419" r:id="rId36"/>
    <p:sldId id="435" r:id="rId37"/>
    <p:sldId id="436" r:id="rId38"/>
    <p:sldId id="483" r:id="rId39"/>
    <p:sldId id="484" r:id="rId40"/>
    <p:sldId id="485" r:id="rId41"/>
    <p:sldId id="438" r:id="rId42"/>
    <p:sldId id="486" r:id="rId43"/>
    <p:sldId id="487" r:id="rId44"/>
    <p:sldId id="488" r:id="rId45"/>
    <p:sldId id="489" r:id="rId46"/>
    <p:sldId id="490" r:id="rId47"/>
    <p:sldId id="491" r:id="rId48"/>
    <p:sldId id="492" r:id="rId49"/>
    <p:sldId id="493" r:id="rId50"/>
    <p:sldId id="494" r:id="rId51"/>
    <p:sldId id="495" r:id="rId52"/>
    <p:sldId id="496" r:id="rId53"/>
    <p:sldId id="497" r:id="rId54"/>
    <p:sldId id="498" r:id="rId55"/>
    <p:sldId id="499" r:id="rId56"/>
    <p:sldId id="500" r:id="rId57"/>
    <p:sldId id="501" r:id="rId58"/>
    <p:sldId id="456" r:id="rId59"/>
  </p:sldIdLst>
  <p:sldSz cx="9144000" cy="6858000" type="screen4x3"/>
  <p:notesSz cx="6815138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  <a:srgbClr val="660066"/>
    <a:srgbClr val="336600"/>
    <a:srgbClr val="3399FF"/>
    <a:srgbClr val="003399"/>
    <a:srgbClr val="6600CC"/>
    <a:srgbClr val="0000FF"/>
    <a:srgbClr val="0505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203" autoAdjust="0"/>
  </p:normalViewPr>
  <p:slideViewPr>
    <p:cSldViewPr>
      <p:cViewPr varScale="1">
        <p:scale>
          <a:sx n="83" d="100"/>
          <a:sy n="83" d="100"/>
        </p:scale>
        <p:origin x="-15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81600F2-D51B-40AF-B392-3BC73F1B3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FFCFBF-9B9E-4F34-BD16-364ECF556D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7F7AD-8EC0-4D69-8E4F-93A79162FA31}" type="slidenum">
              <a:rPr lang="ru-RU" altLang="ru-RU"/>
              <a:pPr/>
              <a:t>34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351DFC-E210-4D37-9BF3-89BE691D39BC}" type="slidenum">
              <a:rPr lang="ru-RU" altLang="ru-RU"/>
              <a:pPr/>
              <a:t>44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FD74E3-5BCC-4B1C-AB00-D9E7150D0B27}" type="slidenum">
              <a:rPr lang="ru-RU" altLang="ru-RU"/>
              <a:pPr/>
              <a:t>45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FEBADB-F6C9-4AFD-9183-8C29DFE6D1BC}" type="slidenum">
              <a:rPr lang="ru-RU" altLang="ru-RU"/>
              <a:pPr/>
              <a:t>46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3F224D-22AC-4371-B966-95708F8D822B}" type="slidenum">
              <a:rPr lang="ru-RU" altLang="ru-RU"/>
              <a:pPr/>
              <a:t>47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406A3F-0A50-4978-855E-1A81347E6AB1}" type="slidenum">
              <a:rPr lang="ru-RU" altLang="ru-RU"/>
              <a:pPr/>
              <a:t>48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43B664-2357-473D-A755-EA418833B3FF}" type="slidenum">
              <a:rPr lang="ru-RU" altLang="ru-RU"/>
              <a:pPr/>
              <a:t>49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855E78-32F5-4654-9EBD-2E86CDE07D61}" type="slidenum">
              <a:rPr lang="ru-RU" altLang="ru-RU"/>
              <a:pPr/>
              <a:t>50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40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F31C19-C5FC-4F04-A6F5-761182DED9D1}" type="slidenum">
              <a:rPr lang="ru-RU" altLang="ru-RU"/>
              <a:pPr/>
              <a:t>51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41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B74C2A-3EEE-40EC-AA72-4885D03766A5}" type="slidenum">
              <a:rPr lang="ru-RU" altLang="ru-RU"/>
              <a:pPr/>
              <a:t>52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42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B1EDF1-CB41-4D00-AB78-C83DBFC194D5}" type="slidenum">
              <a:rPr lang="ru-RU" altLang="ru-RU"/>
              <a:pPr/>
              <a:t>53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5B0A07-BA57-4578-8178-FD1BB4C50CEB}" type="slidenum">
              <a:rPr lang="ru-RU" altLang="ru-RU"/>
              <a:pPr/>
              <a:t>35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27D468-3FCD-4D67-963F-6AAEFAC8BC1C}" type="slidenum">
              <a:rPr lang="ru-RU" altLang="ru-RU"/>
              <a:pPr/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A9ADC9-B089-4A61-BA85-685168ED0DD2}" type="slidenum">
              <a:rPr lang="ru-RU" altLang="ru-RU"/>
              <a:pPr/>
              <a:t>38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C003EA-35B5-45C2-B239-46D784E92AB6}" type="slidenum">
              <a:rPr lang="ru-RU" altLang="ru-RU"/>
              <a:pPr/>
              <a:t>39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283962-E435-4F3A-ADC0-170349F66558}" type="slidenum">
              <a:rPr lang="ru-RU" altLang="ru-RU"/>
              <a:pPr/>
              <a:t>40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F7120E-43EE-421A-98FE-0C58D5BE8D18}" type="slidenum">
              <a:rPr lang="ru-RU" altLang="ru-RU"/>
              <a:pPr/>
              <a:t>41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CD65C2-BB44-44FD-9E58-407BFB618F62}" type="slidenum">
              <a:rPr lang="ru-RU" altLang="ru-RU"/>
              <a:pPr/>
              <a:t>42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73CC49-2D29-4BD1-A763-2A013BE70CA5}" type="slidenum">
              <a:rPr lang="ru-RU" altLang="ru-RU"/>
              <a:pPr/>
              <a:t>43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591205-68B9-4F38-8310-F72E0E3AEB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C79F-9491-47E8-B8B6-8DAABE8EF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DE417D-7243-4FFD-A9B2-563CA65717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A9DF6-3DCC-4881-993C-16068E4B7B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1C2B8-5C97-4AF7-8C2A-B21819E780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6BEE90-FD52-4902-A08C-0E0FDD568D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A2D8-7826-4741-9CB1-6E71476C0B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9FC52E-80DA-43F3-A83C-9FFBB17AC1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78CF-B776-4B1F-BCA8-86C0430D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5E50D1-1703-45B0-A3A0-D29D6EAD99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3C91BA-4536-449A-B619-101485E22A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50258-B13A-462E-97E9-6EA29A0112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9721F821-4694-48C0-8921-43687740D8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1" r:id="rId4"/>
    <p:sldLayoutId id="2147484438" r:id="rId5"/>
    <p:sldLayoutId id="2147484432" r:id="rId6"/>
    <p:sldLayoutId id="2147484439" r:id="rId7"/>
    <p:sldLayoutId id="2147484440" r:id="rId8"/>
    <p:sldLayoutId id="2147484441" r:id="rId9"/>
    <p:sldLayoutId id="2147484433" r:id="rId10"/>
    <p:sldLayoutId id="2147484442" r:id="rId11"/>
    <p:sldLayoutId id="21474844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3"/>
          <p:cNvGrpSpPr>
            <a:grpSpLocks/>
          </p:cNvGrpSpPr>
          <p:nvPr/>
        </p:nvGrpSpPr>
        <p:grpSpPr bwMode="auto">
          <a:xfrm rot="10800000">
            <a:off x="250825" y="6453188"/>
            <a:ext cx="8424863" cy="217487"/>
            <a:chOff x="249" y="708"/>
            <a:chExt cx="5217" cy="136"/>
          </a:xfrm>
        </p:grpSpPr>
        <p:sp>
          <p:nvSpPr>
            <p:cNvPr id="2082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34833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34819" name="Group 36"/>
          <p:cNvGrpSpPr>
            <a:grpSpLocks/>
          </p:cNvGrpSpPr>
          <p:nvPr/>
        </p:nvGrpSpPr>
        <p:grpSpPr bwMode="auto">
          <a:xfrm>
            <a:off x="719138" y="1231900"/>
            <a:ext cx="8424862" cy="217488"/>
            <a:chOff x="249" y="708"/>
            <a:chExt cx="5217" cy="136"/>
          </a:xfrm>
        </p:grpSpPr>
        <p:sp>
          <p:nvSpPr>
            <p:cNvPr id="2085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34829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20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1671638"/>
            <a:ext cx="8675688" cy="34575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СЕМИНАР</a:t>
            </a:r>
            <a:b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«Практические вопросы заключения коллективного договора и уведомительной регистрации »</a:t>
            </a:r>
            <a:endParaRPr lang="ru-RU" sz="40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874963" y="6048375"/>
            <a:ext cx="3384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г.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Тамбов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4822" name="Picture 17" descr="Без имени-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0" y="5157788"/>
            <a:ext cx="10810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66725" y="692150"/>
            <a:ext cx="3384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14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апреля 2021г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486650" y="682625"/>
            <a:ext cx="11890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11:00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4825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3" cstate="print"/>
          <a:srcRect l="8186" t="20631" r="29839" b="20976"/>
          <a:stretch>
            <a:fillRect/>
          </a:stretch>
        </p:blipFill>
        <p:spPr bwMode="auto">
          <a:xfrm>
            <a:off x="3348038" y="34925"/>
            <a:ext cx="19446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/>
          <p:cNvSpPr>
            <a:spLocks noChangeArrowheads="1"/>
          </p:cNvSpPr>
          <p:nvPr/>
        </p:nvSpPr>
        <p:spPr bwMode="auto">
          <a:xfrm>
            <a:off x="1116013" y="4202113"/>
            <a:ext cx="7634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3037" name="Rectangle 13"/>
          <p:cNvSpPr>
            <a:spLocks noChangeArrowheads="1"/>
          </p:cNvSpPr>
          <p:nvPr/>
        </p:nvSpPr>
        <p:spPr bwMode="auto">
          <a:xfrm>
            <a:off x="539750" y="3524250"/>
            <a:ext cx="8353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sz="20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6084" name="Rectangle 20"/>
          <p:cNvSpPr>
            <a:spLocks noChangeArrowheads="1"/>
          </p:cNvSpPr>
          <p:nvPr/>
        </p:nvSpPr>
        <p:spPr bwMode="auto">
          <a:xfrm>
            <a:off x="250825" y="1412875"/>
            <a:ext cx="87598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000" b="1">
                <a:solidFill>
                  <a:srgbClr val="800000"/>
                </a:solidFill>
                <a:latin typeface="Times New Roman" pitchFamily="18" charset="0"/>
              </a:rPr>
              <a:t>Коллективный договор </a:t>
            </a:r>
            <a:r>
              <a:rPr lang="ru-RU" altLang="ru-RU" sz="3000" b="1">
                <a:latin typeface="Times New Roman" pitchFamily="18" charset="0"/>
              </a:rPr>
              <a:t>может содержать </a:t>
            </a:r>
            <a:r>
              <a:rPr lang="ru-RU" altLang="ru-RU" sz="3000" b="1">
                <a:solidFill>
                  <a:srgbClr val="800000"/>
                </a:solidFill>
                <a:latin typeface="Times New Roman" pitchFamily="18" charset="0"/>
              </a:rPr>
              <a:t>условия, регулирующие </a:t>
            </a:r>
            <a:r>
              <a:rPr lang="ru-RU" altLang="ru-RU" sz="3000" b="1">
                <a:latin typeface="Times New Roman" pitchFamily="18" charset="0"/>
              </a:rPr>
              <a:t>самые </a:t>
            </a:r>
            <a:r>
              <a:rPr lang="ru-RU" altLang="ru-RU" sz="3000" b="1">
                <a:solidFill>
                  <a:srgbClr val="800000"/>
                </a:solidFill>
                <a:latin typeface="Times New Roman" pitchFamily="18" charset="0"/>
              </a:rPr>
              <a:t>разнообразные</a:t>
            </a:r>
            <a:r>
              <a:rPr lang="ru-RU" altLang="ru-RU" sz="30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altLang="ru-RU" sz="3000" b="1">
                <a:latin typeface="Times New Roman" pitchFamily="18" charset="0"/>
              </a:rPr>
              <a:t>вопросы применения труда работающих в организации на условиях трудовых договоров. </a:t>
            </a:r>
          </a:p>
          <a:p>
            <a:pPr eaLnBrk="1" hangingPunct="1"/>
            <a:endParaRPr lang="ru-RU" altLang="ru-RU" sz="3000" b="1">
              <a:latin typeface="Times New Roman" pitchFamily="18" charset="0"/>
            </a:endParaRPr>
          </a:p>
          <a:p>
            <a:pPr eaLnBrk="1" hangingPunct="1"/>
            <a:r>
              <a:rPr lang="ru-RU" altLang="ru-RU" sz="3000" b="1">
                <a:solidFill>
                  <a:srgbClr val="800000"/>
                </a:solidFill>
                <a:latin typeface="Times New Roman" pitchFamily="18" charset="0"/>
              </a:rPr>
              <a:t>Ст. 41 Трудового кодекса РФ </a:t>
            </a:r>
            <a:r>
              <a:rPr lang="ru-RU" altLang="ru-RU" sz="3000" b="1">
                <a:latin typeface="Times New Roman" pitchFamily="18" charset="0"/>
              </a:rPr>
              <a:t>содержит лишь </a:t>
            </a:r>
            <a:r>
              <a:rPr lang="ru-RU" altLang="ru-RU" sz="3000" b="1">
                <a:solidFill>
                  <a:srgbClr val="800000"/>
                </a:solidFill>
                <a:latin typeface="Times New Roman" pitchFamily="18" charset="0"/>
              </a:rPr>
              <a:t>примерный перечень обязательств </a:t>
            </a:r>
            <a:r>
              <a:rPr lang="ru-RU" altLang="ru-RU" sz="3000" b="1">
                <a:latin typeface="Times New Roman" pitchFamily="18" charset="0"/>
              </a:rPr>
              <a:t>работников и работодателя, которые они вправе включить в коллективный договор.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50825" y="115888"/>
            <a:ext cx="889317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46086" name="Group 33"/>
          <p:cNvGrpSpPr>
            <a:grpSpLocks/>
          </p:cNvGrpSpPr>
          <p:nvPr/>
        </p:nvGrpSpPr>
        <p:grpSpPr bwMode="auto">
          <a:xfrm rot="10800000">
            <a:off x="250825" y="6362700"/>
            <a:ext cx="8424863" cy="217488"/>
            <a:chOff x="249" y="708"/>
            <a:chExt cx="5217" cy="136"/>
          </a:xfrm>
        </p:grpSpPr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6096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46087" name="Group 36"/>
          <p:cNvGrpSpPr>
            <a:grpSpLocks/>
          </p:cNvGrpSpPr>
          <p:nvPr/>
        </p:nvGrpSpPr>
        <p:grpSpPr bwMode="auto">
          <a:xfrm>
            <a:off x="1042988" y="1255713"/>
            <a:ext cx="7967662" cy="228600"/>
            <a:chOff x="249" y="708"/>
            <a:chExt cx="5217" cy="136"/>
          </a:xfrm>
        </p:grpSpPr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6092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46088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47107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4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7119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47108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7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7115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47109" name="Прямоугольник 15"/>
          <p:cNvSpPr>
            <a:spLocks noChangeArrowheads="1"/>
          </p:cNvSpPr>
          <p:nvPr/>
        </p:nvSpPr>
        <p:spPr bwMode="auto">
          <a:xfrm>
            <a:off x="1236663" y="1112838"/>
            <a:ext cx="7794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800000"/>
                </a:solidFill>
                <a:latin typeface="Bookman Old Style" pitchFamily="18" charset="0"/>
              </a:rPr>
              <a:t>Основные замечания, выявленные по результатам уведомительной регистрации: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6725" y="1943100"/>
            <a:ext cx="8548688" cy="430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arenR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Нарушение сроков представления коллективного договора (изменений и дополнений к нему) на уведомительную регистрацию.</a:t>
            </a:r>
          </a:p>
          <a:p>
            <a:pPr eaLnBrk="1" hangingPunct="1"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</a:p>
          <a:p>
            <a:pPr algn="just" eaLnBrk="1" hangingPunct="1"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соответствии со </a:t>
            </a:r>
            <a:r>
              <a:rPr lang="ru-RU" sz="2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ч. 1 ст. 50 ТК РФ 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Коллективный договор, изменения и дополнения к нему  в течение 7 дней со дня подписания направляются работодателем, представителем работодателя (работодателей) на уведомительную регистрацию в соответствующий орган по труду.</a:t>
            </a:r>
          </a:p>
        </p:txBody>
      </p:sp>
      <p:pic>
        <p:nvPicPr>
          <p:cNvPr id="47111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16392" name="Rectangle 14"/>
          <p:cNvSpPr>
            <a:spLocks noChangeArrowheads="1"/>
          </p:cNvSpPr>
          <p:nvPr/>
        </p:nvSpPr>
        <p:spPr bwMode="auto">
          <a:xfrm>
            <a:off x="412750" y="1381125"/>
            <a:ext cx="8677275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ПРЕДЛОЖЕНИЕ О НАЧАЛЕ КОЛЛЕКТИВНЫХ ПЕРЕГОВОРОВ</a:t>
            </a:r>
          </a:p>
          <a:p>
            <a:pPr algn="ctr" eaLnBrk="1" hangingPunct="1">
              <a:defRPr/>
            </a:pPr>
            <a:endParaRPr lang="ru-RU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 eaLnBrk="1" hangingPunct="1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Представители стороны, которые получили предложение  о начале коллективных переговоров, обязаны вступить в переговоры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течение 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7 календарных дней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 дня его получения (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ч. 2 ст. 36 ТК РФ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).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течение последующих 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 рабочих дней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инициатор коллективных переговоров должен создать с согласия остальных профсоюзов единый представительный орган либо включить их представителей в состав уже имеющегося органа. </a:t>
            </a:r>
          </a:p>
          <a:p>
            <a:pPr algn="ctr" eaLnBrk="1" hangingPunct="1"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 eaLnBrk="1" hangingPunct="1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полученное предложение сторона должна дать ответ в письменной форме. В нем указываются представители стороны и их полномочия. Полномочия могут включать в себя как участие в выработке проекта коллективного договора, так и заключение его.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48133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8143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48134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8139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48135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23555" name="Rectangle 14"/>
          <p:cNvSpPr>
            <a:spLocks noChangeArrowheads="1"/>
          </p:cNvSpPr>
          <p:nvPr/>
        </p:nvSpPr>
        <p:spPr bwMode="auto">
          <a:xfrm>
            <a:off x="366713" y="1504950"/>
            <a:ext cx="8316912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Стороны должны подписать коллективный договор в течение трех месяцев со дня начала переговоров </a:t>
            </a:r>
            <a:r>
              <a:rPr lang="ru-RU" altLang="ru-RU" sz="3000" b="1" i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(ч. 2 ст. 40 ТК РФ).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000" b="1" i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Днем начала коллективных переговоров является день, следующий за днем получения инициатором их проведения ответа на предложение начать переговоры.</a:t>
            </a:r>
            <a:endParaRPr lang="ru-RU" altLang="ru-RU" sz="3000" b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600" b="1" dirty="0" smtClean="0">
              <a:solidFill>
                <a:srgbClr val="07078B"/>
              </a:solidFill>
              <a:latin typeface="Arial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49157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9167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49158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9163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49159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27651" name="Rectangle 14"/>
          <p:cNvSpPr>
            <a:spLocks noChangeArrowheads="1"/>
          </p:cNvSpPr>
          <p:nvPr/>
        </p:nvSpPr>
        <p:spPr bwMode="auto">
          <a:xfrm>
            <a:off x="684213" y="1300163"/>
            <a:ext cx="8316912" cy="5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600" b="1" u="sng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Урегулирование разногласий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000" b="1" i="1" u="sng" dirty="0" smtClean="0">
              <a:solidFill>
                <a:srgbClr val="07078B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Часть </a:t>
            </a:r>
            <a:r>
              <a:rPr lang="ru-RU" altLang="ru-RU" sz="26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2 ст. 40 ТК РФ </a:t>
            </a: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обязывает подписать коллективный договор в течение трех месяцев со дня начала коллективных переговоров.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00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Если стороны не достигли согласия по всем или отдельным вопросам, составляется протокол разногласий (</a:t>
            </a:r>
            <a:r>
              <a:rPr lang="ru-RU" altLang="ru-RU" sz="26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ст. 38 ТК РФ</a:t>
            </a: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).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00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Разногласия, содержащиеся в таком документе, могут являться предметом дальнейших коллективных переговоров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ru-RU" altLang="ru-RU" sz="26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ч. 3 ст. 40 ТК РФ</a:t>
            </a: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).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600" b="1" i="1" u="sng" dirty="0" smtClean="0">
              <a:solidFill>
                <a:srgbClr val="07078B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600" dirty="0" smtClean="0">
              <a:solidFill>
                <a:srgbClr val="07078B"/>
              </a:solidFill>
              <a:latin typeface="Arial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50181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0191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50182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0187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50183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51204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1215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51205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1211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13" name="Прямоугольник 12"/>
          <p:cNvSpPr/>
          <p:nvPr/>
        </p:nvSpPr>
        <p:spPr>
          <a:xfrm>
            <a:off x="466725" y="1943100"/>
            <a:ext cx="8548688" cy="36623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2) Некорректно установленные сроки выплаты заработной платы работникам.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</a:p>
          <a:p>
            <a:pPr algn="just" eaLnBrk="1" hangingPunct="1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соответствии со 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ч. 6 ст. 136 ТК РФ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заработная плата выплачивается 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 реже чем каждые полмесяца </a:t>
            </a:r>
            <a:r>
              <a:rPr lang="ru-RU" sz="30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день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установленный правилами внутреннего трудового распорядка, коллективным договором, трудовым договором.</a:t>
            </a:r>
          </a:p>
          <a:p>
            <a:pPr algn="just" eaLnBrk="1" hangingPunct="1"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1207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52228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2239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52229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2235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13" name="Прямоугольник 12"/>
          <p:cNvSpPr/>
          <p:nvPr/>
        </p:nvSpPr>
        <p:spPr>
          <a:xfrm>
            <a:off x="466725" y="1943100"/>
            <a:ext cx="8548688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3) Использование при разработке коллективного договора ( дополнений и изменений к нему) недействующих нормативных правовых актов или устаревших редакции к ним.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</a:p>
          <a:p>
            <a:pPr algn="just" eaLnBrk="1" hangingPunct="1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соответствии со 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ст. 24 ТК РФ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одним из основных принципов социального партнерства является</a:t>
            </a:r>
          </a:p>
          <a:p>
            <a:pPr algn="just" eaLnBrk="1" hangingPunct="1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реальность обязательств, принимаемых на себя сторонами. </a:t>
            </a:r>
          </a:p>
          <a:p>
            <a:pPr algn="just" eaLnBrk="1" hangingPunct="1"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2231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53252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3263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53253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3259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13" name="Прямоугольник 12"/>
          <p:cNvSpPr/>
          <p:nvPr/>
        </p:nvSpPr>
        <p:spPr>
          <a:xfrm>
            <a:off x="466725" y="1358900"/>
            <a:ext cx="8548688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4) Использование в коллективном договоре  формулировки «действует до тех пор, пока стороны не заключат новый коллективный договор».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</a:p>
          <a:p>
            <a:pPr algn="just" eaLnBrk="1" hangingPunct="1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соответствии с 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ч. 1, 2 ст. 43 ТК РФ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Коллективный договор заключается 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срок не более трех лет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вступает в силу со дня подписания его сторонами либо со дня, установленного коллективным договором. Стороны имеют право продлевать действие коллективного договора 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срок не более трех лет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3255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54276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4288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54277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4284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13" name="Прямоугольник 12"/>
          <p:cNvSpPr/>
          <p:nvPr/>
        </p:nvSpPr>
        <p:spPr>
          <a:xfrm>
            <a:off x="395288" y="2165350"/>
            <a:ext cx="8548687" cy="4124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 eaLnBrk="1" hangingPunct="1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1.  Предоставление дополнительных оплачиваемых отпусков по основаниям, предусмотренным ст. 128 ТК РФ (работникам в случаях рождения ребенка, регистрации брака, смерти близких родственников - до пяти календарных дней и прочее).</a:t>
            </a:r>
          </a:p>
          <a:p>
            <a:pPr marL="0" lvl="2" indent="357188" eaLnBrk="1" hangingPunct="1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2. Нечеткие формулировки при применении отдельных статей Трудового кодекса.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 3. Не корреспондируются между собой отдельные пункты коллективного договора.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4. Использование слов «под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росписку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», «отличающиеся от обычных», «существенные условия». </a:t>
            </a:r>
          </a:p>
          <a:p>
            <a:pPr eaLnBrk="1" hangingPunct="1"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4279" name="Прямоугольник 15"/>
          <p:cNvSpPr>
            <a:spLocks noChangeArrowheads="1"/>
          </p:cNvSpPr>
          <p:nvPr/>
        </p:nvSpPr>
        <p:spPr bwMode="auto">
          <a:xfrm>
            <a:off x="962025" y="1112838"/>
            <a:ext cx="7794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800000"/>
                </a:solidFill>
                <a:latin typeface="Bookman Old Style" pitchFamily="18" charset="0"/>
              </a:rPr>
              <a:t>Основные замечания к используемым формулировкам в коллективном договоре:</a:t>
            </a:r>
          </a:p>
        </p:txBody>
      </p:sp>
      <p:pic>
        <p:nvPicPr>
          <p:cNvPr id="54280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55299" name="Text Box 17"/>
          <p:cNvSpPr txBox="1">
            <a:spLocks noChangeArrowheads="1"/>
          </p:cNvSpPr>
          <p:nvPr/>
        </p:nvSpPr>
        <p:spPr bwMode="auto">
          <a:xfrm>
            <a:off x="971550" y="19161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498706" name="Rectangle 18"/>
          <p:cNvSpPr>
            <a:spLocks noChangeArrowheads="1"/>
          </p:cNvSpPr>
          <p:nvPr/>
        </p:nvSpPr>
        <p:spPr bwMode="auto">
          <a:xfrm>
            <a:off x="1116013" y="1484313"/>
            <a:ext cx="6875462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 eaLnBrk="1" hangingPunct="1">
              <a:defRPr/>
            </a:pPr>
            <a:endParaRPr lang="ru-RU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701" name="Text Box 19"/>
          <p:cNvSpPr txBox="1">
            <a:spLocks noChangeArrowheads="1"/>
          </p:cNvSpPr>
          <p:nvPr/>
        </p:nvSpPr>
        <p:spPr bwMode="auto">
          <a:xfrm>
            <a:off x="539750" y="2133600"/>
            <a:ext cx="8143875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	</a:t>
            </a:r>
            <a:r>
              <a:rPr lang="ru-RU" alt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Согласно ст. 50 ТК РФ коллективный договор должен быть направлен на уведомительную регистрацию в соответствующий орган по труду в течение </a:t>
            </a:r>
            <a:r>
              <a:rPr lang="ru-RU" altLang="ru-RU" sz="34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7 дней</a:t>
            </a:r>
            <a:r>
              <a:rPr lang="ru-RU" altLang="ru-RU" sz="3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 дня подписания.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ru-RU" altLang="ru-RU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55303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9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5313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55304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12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5309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55305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61" name="Rectangle 17"/>
          <p:cNvSpPr>
            <a:spLocks noChangeArrowheads="1"/>
          </p:cNvSpPr>
          <p:nvPr/>
        </p:nvSpPr>
        <p:spPr bwMode="auto">
          <a:xfrm>
            <a:off x="158750" y="38100"/>
            <a:ext cx="9144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ПРОГРАММА СЕМИНАРА:</a:t>
            </a:r>
          </a:p>
        </p:txBody>
      </p:sp>
      <p:sp>
        <p:nvSpPr>
          <p:cNvPr id="35843" name="Text Box 25"/>
          <p:cNvSpPr txBox="1">
            <a:spLocks noChangeArrowheads="1"/>
          </p:cNvSpPr>
          <p:nvPr/>
        </p:nvSpPr>
        <p:spPr bwMode="auto">
          <a:xfrm>
            <a:off x="15875" y="488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grpSp>
        <p:nvGrpSpPr>
          <p:cNvPr id="35844" name="Group 33"/>
          <p:cNvGrpSpPr>
            <a:grpSpLocks/>
          </p:cNvGrpSpPr>
          <p:nvPr/>
        </p:nvGrpSpPr>
        <p:grpSpPr bwMode="auto">
          <a:xfrm rot="10800000">
            <a:off x="179388" y="6588125"/>
            <a:ext cx="8424862" cy="217488"/>
            <a:chOff x="249" y="708"/>
            <a:chExt cx="5217" cy="136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35855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35845" name="Group 36"/>
          <p:cNvGrpSpPr>
            <a:grpSpLocks/>
          </p:cNvGrpSpPr>
          <p:nvPr/>
        </p:nvGrpSpPr>
        <p:grpSpPr bwMode="auto">
          <a:xfrm>
            <a:off x="692150" y="465138"/>
            <a:ext cx="8424863" cy="217487"/>
            <a:chOff x="249" y="708"/>
            <a:chExt cx="5217" cy="136"/>
          </a:xfrm>
        </p:grpSpPr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35851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35846" name="Прямоугольник 2"/>
          <p:cNvSpPr>
            <a:spLocks noChangeArrowheads="1"/>
          </p:cNvSpPr>
          <p:nvPr/>
        </p:nvSpPr>
        <p:spPr bwMode="auto">
          <a:xfrm>
            <a:off x="395288" y="1041400"/>
            <a:ext cx="8453437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i="1" dirty="0">
                <a:latin typeface="Bookman Old Style" pitchFamily="18" charset="0"/>
              </a:rPr>
              <a:t>     </a:t>
            </a:r>
            <a:r>
              <a:rPr lang="ru-RU" altLang="ru-RU" sz="1400" b="1" i="1" dirty="0" smtClean="0">
                <a:latin typeface="Bookman Old Style" pitchFamily="18" charset="0"/>
              </a:rPr>
              <a:t>  </a:t>
            </a:r>
            <a:r>
              <a:rPr lang="ru-RU" altLang="ru-RU" sz="2400" b="1" i="1" dirty="0">
                <a:latin typeface="Bookman Old Style" pitchFamily="18" charset="0"/>
              </a:rPr>
              <a:t>1. «О коллективном договоре как инструменте согласия между работодателем и работником</a:t>
            </a:r>
            <a:r>
              <a:rPr lang="ru-RU" altLang="ru-RU" sz="2400" b="1" i="1" dirty="0" smtClean="0">
                <a:latin typeface="Bookman Old Style" pitchFamily="18" charset="0"/>
              </a:rPr>
              <a:t>».</a:t>
            </a:r>
          </a:p>
          <a:p>
            <a:pPr eaLnBrk="1" hangingPunct="1"/>
            <a:r>
              <a:rPr lang="ru-RU" altLang="ru-RU" sz="2400" b="1" i="1" dirty="0" smtClean="0">
                <a:latin typeface="Bookman Old Style" pitchFamily="18" charset="0"/>
              </a:rPr>
              <a:t>                                                                </a:t>
            </a:r>
            <a:endParaRPr lang="ru-RU" altLang="ru-RU" sz="2400" b="1" dirty="0">
              <a:latin typeface="Bookman Old Style" pitchFamily="18" charset="0"/>
            </a:endParaRPr>
          </a:p>
          <a:p>
            <a:pPr eaLnBrk="1" hangingPunct="1"/>
            <a:r>
              <a:rPr lang="ru-RU" altLang="ru-RU" sz="2400" b="1" i="1" dirty="0" smtClean="0">
                <a:latin typeface="Bookman Old Style" pitchFamily="18" charset="0"/>
              </a:rPr>
              <a:t>        </a:t>
            </a:r>
            <a:r>
              <a:rPr lang="ru-RU" altLang="ru-RU" sz="2400" b="1" i="1" dirty="0">
                <a:latin typeface="Bookman Old Style" pitchFamily="18" charset="0"/>
              </a:rPr>
              <a:t>2. «Об основных замечаниях  по структуре коллективного договора и требования к пакету документов  для уведомительной регистрации». </a:t>
            </a:r>
            <a:r>
              <a:rPr lang="ru-RU" altLang="ru-RU" sz="2400" b="1" i="1" dirty="0" smtClean="0">
                <a:latin typeface="Bookman Old Style" pitchFamily="18" charset="0"/>
              </a:rPr>
              <a:t>  </a:t>
            </a:r>
          </a:p>
          <a:p>
            <a:pPr eaLnBrk="1" hangingPunct="1"/>
            <a:r>
              <a:rPr lang="ru-RU" altLang="ru-RU" sz="2400" b="1" i="1" dirty="0" smtClean="0">
                <a:latin typeface="Bookman Old Style" pitchFamily="18" charset="0"/>
              </a:rPr>
              <a:t>                                                                                                              </a:t>
            </a:r>
            <a:endParaRPr lang="ru-RU" altLang="ru-RU" sz="2400" dirty="0" smtClean="0">
              <a:latin typeface="Bookman Old Style" pitchFamily="18" charset="0"/>
            </a:endParaRPr>
          </a:p>
          <a:p>
            <a:pPr eaLnBrk="1" hangingPunct="1"/>
            <a:r>
              <a:rPr lang="ru-RU" altLang="ru-RU" sz="2400" b="1" i="1" dirty="0" smtClean="0">
                <a:latin typeface="Bookman Old Style" pitchFamily="18" charset="0"/>
              </a:rPr>
              <a:t>        3. «</a:t>
            </a:r>
            <a:r>
              <a:rPr lang="ru-RU" altLang="ru-RU" sz="2400" b="1" i="1" dirty="0">
                <a:latin typeface="Bookman Old Style" pitchFamily="18" charset="0"/>
              </a:rPr>
              <a:t>О порядке ведения коллективных переговоров и заключения коллективного договора». </a:t>
            </a:r>
          </a:p>
          <a:p>
            <a:pPr eaLnBrk="1" hangingPunct="1"/>
            <a:r>
              <a:rPr lang="ru-RU" altLang="ru-RU" sz="1400" b="1" i="1" dirty="0">
                <a:latin typeface="Bookman Old Style" pitchFamily="18" charset="0"/>
              </a:rPr>
              <a:t>                                                                                                                    </a:t>
            </a:r>
            <a:endParaRPr lang="ru-RU" altLang="ru-RU" sz="1400" dirty="0">
              <a:latin typeface="Bookman Old Style" pitchFamily="18" charset="0"/>
            </a:endParaRPr>
          </a:p>
        </p:txBody>
      </p:sp>
      <p:pic>
        <p:nvPicPr>
          <p:cNvPr id="35847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30723" name="Text Box 17"/>
          <p:cNvSpPr txBox="1">
            <a:spLocks noChangeArrowheads="1"/>
          </p:cNvSpPr>
          <p:nvPr/>
        </p:nvSpPr>
        <p:spPr bwMode="auto">
          <a:xfrm>
            <a:off x="258763" y="1239838"/>
            <a:ext cx="856932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34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Вступление в силу</a:t>
            </a:r>
            <a:r>
              <a:rPr lang="ru-RU" altLang="ru-RU" sz="3400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34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коллективного договора </a:t>
            </a:r>
            <a:r>
              <a:rPr lang="ru-RU" altLang="ru-RU" sz="34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не зависит</a:t>
            </a:r>
            <a:r>
              <a:rPr lang="ru-RU" altLang="ru-RU" sz="3400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34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от факта его уведомительной регистрации </a:t>
            </a:r>
            <a:endParaRPr lang="en-US" altLang="ru-RU" sz="340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34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(ч. 2 ст. 50 ТК РФ). </a:t>
            </a:r>
            <a:endParaRPr lang="en-US" altLang="ru-RU" sz="340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34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Стороны </a:t>
            </a:r>
            <a:r>
              <a:rPr lang="ru-RU" altLang="ru-RU" sz="34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обязаны исполнять условия</a:t>
            </a:r>
            <a:r>
              <a:rPr lang="ru-RU" altLang="ru-RU" sz="3400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34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договора </a:t>
            </a:r>
            <a:r>
              <a:rPr lang="ru-RU" altLang="ru-RU" sz="34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с момента его подписания, </a:t>
            </a:r>
            <a:r>
              <a:rPr lang="ru-RU" altLang="ru-RU" sz="34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если иное не предусмотрено в тексте Коллективного договора.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56325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6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6335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56326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9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6331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56327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57347" name="Text Box 17"/>
          <p:cNvSpPr txBox="1">
            <a:spLocks noChangeArrowheads="1"/>
          </p:cNvSpPr>
          <p:nvPr/>
        </p:nvSpPr>
        <p:spPr bwMode="auto">
          <a:xfrm>
            <a:off x="755650" y="1628775"/>
            <a:ext cx="81375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b="1" u="sng">
                <a:solidFill>
                  <a:schemeClr val="accent2"/>
                </a:solidFill>
                <a:latin typeface="Times New Roman" pitchFamily="18" charset="0"/>
              </a:rPr>
              <a:t>Основная задача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chemeClr val="hlink"/>
                </a:solidFill>
                <a:latin typeface="Times New Roman" pitchFamily="18" charset="0"/>
              </a:rPr>
              <a:t>уведомительной регистрации – </a:t>
            </a:r>
            <a:r>
              <a:rPr lang="ru-RU" altLang="ru-RU" sz="3600" b="1">
                <a:solidFill>
                  <a:schemeClr val="accent2"/>
                </a:solidFill>
                <a:latin typeface="Times New Roman" pitchFamily="18" charset="0"/>
              </a:rPr>
              <a:t>выявление условий</a:t>
            </a:r>
            <a:r>
              <a:rPr lang="ru-RU" altLang="ru-RU" sz="36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altLang="ru-RU" sz="3600" b="1">
                <a:solidFill>
                  <a:srgbClr val="800000"/>
                </a:solidFill>
                <a:latin typeface="Times New Roman" pitchFamily="18" charset="0"/>
              </a:rPr>
              <a:t>коллективного</a:t>
            </a:r>
            <a:r>
              <a:rPr lang="ru-RU" altLang="ru-RU" sz="3600" b="1">
                <a:solidFill>
                  <a:schemeClr val="hlink"/>
                </a:solidFill>
                <a:latin typeface="Times New Roman" pitchFamily="18" charset="0"/>
              </a:rPr>
              <a:t> договора , </a:t>
            </a:r>
            <a:r>
              <a:rPr lang="ru-RU" altLang="ru-RU" sz="3600" b="1">
                <a:solidFill>
                  <a:schemeClr val="accent2"/>
                </a:solidFill>
                <a:latin typeface="Times New Roman" pitchFamily="18" charset="0"/>
              </a:rPr>
              <a:t>ухудшающих положение</a:t>
            </a:r>
            <a:r>
              <a:rPr lang="ru-RU" altLang="ru-RU" sz="3600" b="1">
                <a:solidFill>
                  <a:schemeClr val="hlink"/>
                </a:solidFill>
                <a:latin typeface="Times New Roman" pitchFamily="18" charset="0"/>
              </a:rPr>
              <a:t> работников по сравнению с нормами законодательства РФ.</a:t>
            </a:r>
            <a:r>
              <a:rPr lang="ru-RU" altLang="ru-RU" sz="3600" b="1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57349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7359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57350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7355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57351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5"/>
          <p:cNvGrpSpPr>
            <a:grpSpLocks/>
          </p:cNvGrpSpPr>
          <p:nvPr/>
        </p:nvGrpSpPr>
        <p:grpSpPr bwMode="auto">
          <a:xfrm rot="10800000">
            <a:off x="8893175" y="5516563"/>
            <a:ext cx="250825" cy="1341437"/>
            <a:chOff x="0" y="0"/>
            <a:chExt cx="431" cy="1616"/>
          </a:xfrm>
        </p:grpSpPr>
        <p:sp>
          <p:nvSpPr>
            <p:cNvPr id="50176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31" cy="1616"/>
            </a:xfrm>
            <a:prstGeom prst="rect">
              <a:avLst/>
            </a:prstGeom>
            <a:gradFill rotWithShape="1">
              <a:gsLst>
                <a:gs pos="0">
                  <a:srgbClr val="C4F3F8"/>
                </a:gs>
                <a:gs pos="50000">
                  <a:srgbClr val="EAEAEA">
                    <a:alpha val="69000"/>
                  </a:srgbClr>
                </a:gs>
                <a:gs pos="100000">
                  <a:srgbClr val="C4F3F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8389" name="Line 7"/>
            <p:cNvSpPr>
              <a:spLocks noChangeShapeType="1"/>
            </p:cNvSpPr>
            <p:nvPr/>
          </p:nvSpPr>
          <p:spPr bwMode="auto">
            <a:xfrm>
              <a:off x="0" y="1616"/>
              <a:ext cx="431" cy="0"/>
            </a:xfrm>
            <a:prstGeom prst="line">
              <a:avLst/>
            </a:prstGeom>
            <a:noFill/>
            <a:ln w="25400">
              <a:solidFill>
                <a:srgbClr val="46002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1" name="Rectangle 12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501776" name="Rectangle 16"/>
          <p:cNvSpPr>
            <a:spLocks noChangeArrowheads="1"/>
          </p:cNvSpPr>
          <p:nvPr/>
        </p:nvSpPr>
        <p:spPr bwMode="auto">
          <a:xfrm>
            <a:off x="539750" y="3524250"/>
            <a:ext cx="8353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sz="20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33797" name="Rectangle 17"/>
          <p:cNvSpPr>
            <a:spLocks noChangeArrowheads="1"/>
          </p:cNvSpPr>
          <p:nvPr/>
        </p:nvSpPr>
        <p:spPr bwMode="auto">
          <a:xfrm>
            <a:off x="539750" y="1688316"/>
            <a:ext cx="82454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Органом, осуществляющим уведомительную регистрацию</a:t>
            </a:r>
            <a:r>
              <a:rPr lang="ru-RU" altLang="ru-RU" sz="3600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коллективных договоров на территории </a:t>
            </a:r>
            <a:r>
              <a:rPr lang="ru-RU" altLang="ru-RU" sz="36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Тамбовской области</a:t>
            </a:r>
            <a:r>
              <a:rPr lang="ru-RU" alt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, является Управление труда и занятости населения области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58375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1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8385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58376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13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58381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58377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502797" name="Rectangle 13"/>
          <p:cNvSpPr>
            <a:spLocks noChangeArrowheads="1"/>
          </p:cNvSpPr>
          <p:nvPr/>
        </p:nvSpPr>
        <p:spPr bwMode="auto">
          <a:xfrm>
            <a:off x="900113" y="1328738"/>
            <a:ext cx="7993062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Уведомительной регистрации подлежат </a:t>
            </a:r>
            <a:r>
              <a:rPr lang="ru-RU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коллективные договоры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а также дополнения и изменения к нему, заключенные и действующие в организациях (у индивидуального предпринимателя), независимо от форм собственности, ведомственной принадлежности и численности работников. </a:t>
            </a:r>
          </a:p>
          <a:p>
            <a:pPr algn="ctr" eaLnBrk="1" hangingPunct="1">
              <a:defRPr/>
            </a:pP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22363" y="19050"/>
            <a:ext cx="7856537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60421" name="Group 33"/>
          <p:cNvGrpSpPr>
            <a:grpSpLocks/>
          </p:cNvGrpSpPr>
          <p:nvPr/>
        </p:nvGrpSpPr>
        <p:grpSpPr bwMode="auto">
          <a:xfrm rot="10800000">
            <a:off x="220663" y="6334125"/>
            <a:ext cx="8424862" cy="217488"/>
            <a:chOff x="249" y="708"/>
            <a:chExt cx="5217" cy="136"/>
          </a:xfrm>
        </p:grpSpPr>
        <p:sp>
          <p:nvSpPr>
            <p:cNvPr id="6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0431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60422" name="Group 36"/>
          <p:cNvGrpSpPr>
            <a:grpSpLocks/>
          </p:cNvGrpSpPr>
          <p:nvPr/>
        </p:nvGrpSpPr>
        <p:grpSpPr bwMode="auto">
          <a:xfrm>
            <a:off x="1011238" y="1065213"/>
            <a:ext cx="7967662" cy="228600"/>
            <a:chOff x="249" y="708"/>
            <a:chExt cx="5217" cy="136"/>
          </a:xfrm>
        </p:grpSpPr>
        <p:sp>
          <p:nvSpPr>
            <p:cNvPr id="9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0427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60423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503821" name="Rectangle 13"/>
          <p:cNvSpPr>
            <a:spLocks noChangeArrowheads="1"/>
          </p:cNvSpPr>
          <p:nvPr/>
        </p:nvSpPr>
        <p:spPr bwMode="auto">
          <a:xfrm>
            <a:off x="539750" y="3524250"/>
            <a:ext cx="8353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sz="20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503825" name="Rectangle 17"/>
          <p:cNvSpPr>
            <a:spLocks noChangeArrowheads="1"/>
          </p:cNvSpPr>
          <p:nvPr/>
        </p:nvSpPr>
        <p:spPr bwMode="auto">
          <a:xfrm>
            <a:off x="179388" y="1412875"/>
            <a:ext cx="883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4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Требования к оформлению </a:t>
            </a:r>
            <a:endParaRPr lang="ru-RU" sz="40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 eaLnBrk="1" hangingPunct="1">
              <a:defRPr/>
            </a:pPr>
            <a:r>
              <a:rPr lang="ru-RU" sz="4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Коллективного договора</a:t>
            </a: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0731" name="Rectangle 19"/>
          <p:cNvSpPr>
            <a:spLocks noChangeArrowheads="1"/>
          </p:cNvSpPr>
          <p:nvPr/>
        </p:nvSpPr>
        <p:spPr bwMode="auto">
          <a:xfrm>
            <a:off x="207963" y="3046413"/>
            <a:ext cx="8964612" cy="28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lvl="1" algn="ctr" eaLnBrk="1" hangingPunct="1">
              <a:tabLst>
                <a:tab pos="495300" algn="l"/>
              </a:tabLs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1.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Коллективный договор, все приложения к нему, как неотъемлемая часть коллективного договора подписывается сторонами работодателя и работников скрепляются печатями сторон, после основного текста с указанием даты, подписи и Ф.И.О. (полностью) сторон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61447" name="Group 33"/>
          <p:cNvGrpSpPr>
            <a:grpSpLocks/>
          </p:cNvGrpSpPr>
          <p:nvPr/>
        </p:nvGrpSpPr>
        <p:grpSpPr bwMode="auto">
          <a:xfrm rot="10800000">
            <a:off x="217488" y="6478588"/>
            <a:ext cx="8424862" cy="217487"/>
            <a:chOff x="249" y="708"/>
            <a:chExt cx="5217" cy="136"/>
          </a:xfrm>
        </p:grpSpPr>
        <p:sp>
          <p:nvSpPr>
            <p:cNvPr id="8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1457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61448" name="Group 36"/>
          <p:cNvGrpSpPr>
            <a:grpSpLocks/>
          </p:cNvGrpSpPr>
          <p:nvPr/>
        </p:nvGrpSpPr>
        <p:grpSpPr bwMode="auto">
          <a:xfrm>
            <a:off x="1122363" y="1046163"/>
            <a:ext cx="7967662" cy="230187"/>
            <a:chOff x="249" y="708"/>
            <a:chExt cx="5217" cy="136"/>
          </a:xfrm>
        </p:grpSpPr>
        <p:sp>
          <p:nvSpPr>
            <p:cNvPr id="11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1453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61449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2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504845" name="Rectangle 13"/>
          <p:cNvSpPr>
            <a:spLocks noChangeArrowheads="1"/>
          </p:cNvSpPr>
          <p:nvPr/>
        </p:nvSpPr>
        <p:spPr bwMode="auto">
          <a:xfrm>
            <a:off x="539750" y="3524250"/>
            <a:ext cx="8353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sz="20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37898" name="Rectangle 18"/>
          <p:cNvSpPr>
            <a:spLocks noChangeArrowheads="1"/>
          </p:cNvSpPr>
          <p:nvPr/>
        </p:nvSpPr>
        <p:spPr bwMode="auto">
          <a:xfrm>
            <a:off x="574675" y="1214438"/>
            <a:ext cx="8281988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4953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4953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4953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4953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4953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4953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4953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4953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4953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Приложениям к Коллективному договору (если имеются) </a:t>
            </a:r>
            <a:r>
              <a:rPr lang="ru-RU" altLang="ru-RU" sz="32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присваиваются последовательные порядковые номера</a:t>
            </a:r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последовательность порядковых номеров определяется очередностью ссылок на соответствующие приложения в основном тексте Коллективного договора.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62470" name="Group 33"/>
          <p:cNvGrpSpPr>
            <a:grpSpLocks/>
          </p:cNvGrpSpPr>
          <p:nvPr/>
        </p:nvGrpSpPr>
        <p:grpSpPr bwMode="auto">
          <a:xfrm rot="10800000">
            <a:off x="258763" y="6318250"/>
            <a:ext cx="8424862" cy="217488"/>
            <a:chOff x="249" y="708"/>
            <a:chExt cx="5217" cy="136"/>
          </a:xfrm>
        </p:grpSpPr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2480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62471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2476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62472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505869" name="Rectangle 13"/>
          <p:cNvSpPr>
            <a:spLocks noChangeArrowheads="1"/>
          </p:cNvSpPr>
          <p:nvPr/>
        </p:nvSpPr>
        <p:spPr bwMode="auto">
          <a:xfrm>
            <a:off x="539750" y="3524250"/>
            <a:ext cx="8353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sz="20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32778" name="Rectangle 18"/>
          <p:cNvSpPr>
            <a:spLocks noChangeArrowheads="1"/>
          </p:cNvSpPr>
          <p:nvPr/>
        </p:nvSpPr>
        <p:spPr bwMode="auto">
          <a:xfrm>
            <a:off x="539750" y="1704975"/>
            <a:ext cx="8137525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495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495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95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95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95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defRPr/>
            </a:pPr>
            <a:r>
              <a:rPr lang="ru-RU" alt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Коллективный договор</a:t>
            </a:r>
            <a:r>
              <a:rPr lang="ru-RU" alt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4000" dirty="0" smtClean="0">
                <a:latin typeface="Times New Roman" pitchFamily="18" charset="0"/>
              </a:rPr>
              <a:t>и </a:t>
            </a:r>
            <a:r>
              <a:rPr lang="ru-RU" alt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приложения</a:t>
            </a:r>
            <a:r>
              <a:rPr lang="ru-RU" altLang="ru-RU" sz="4000" dirty="0" smtClean="0">
                <a:latin typeface="Times New Roman" pitchFamily="18" charset="0"/>
              </a:rPr>
              <a:t> к нему должны быть </a:t>
            </a:r>
            <a:r>
              <a:rPr lang="ru-RU" alt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прошиты</a:t>
            </a:r>
            <a:r>
              <a:rPr lang="ru-RU" altLang="ru-RU" sz="4000" dirty="0" smtClean="0">
                <a:latin typeface="Times New Roman" pitchFamily="18" charset="0"/>
              </a:rPr>
              <a:t>, </a:t>
            </a:r>
            <a:r>
              <a:rPr lang="ru-RU" alt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пронумерованы</a:t>
            </a:r>
            <a:r>
              <a:rPr lang="ru-RU" altLang="ru-RU" sz="4000" dirty="0" smtClean="0">
                <a:latin typeface="Times New Roman" pitchFamily="18" charset="0"/>
              </a:rPr>
              <a:t> и </a:t>
            </a:r>
            <a:r>
              <a:rPr lang="ru-RU" alt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скреплены печатью</a:t>
            </a:r>
            <a:r>
              <a:rPr lang="ru-RU" altLang="ru-RU" sz="4000" dirty="0" smtClean="0">
                <a:latin typeface="Times New Roman" pitchFamily="18" charset="0"/>
              </a:rPr>
              <a:t>, с указанием количества пронумерованных листов.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73050" y="7938"/>
            <a:ext cx="889317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r" eaLnBrk="1" hangingPunct="1">
              <a:defRPr/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63494" name="Group 33"/>
          <p:cNvGrpSpPr>
            <a:grpSpLocks/>
          </p:cNvGrpSpPr>
          <p:nvPr/>
        </p:nvGrpSpPr>
        <p:grpSpPr bwMode="auto">
          <a:xfrm rot="10800000">
            <a:off x="250825" y="6362700"/>
            <a:ext cx="8424863" cy="217488"/>
            <a:chOff x="249" y="708"/>
            <a:chExt cx="5217" cy="136"/>
          </a:xfrm>
        </p:grpSpPr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3504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63495" name="Group 36"/>
          <p:cNvGrpSpPr>
            <a:grpSpLocks/>
          </p:cNvGrpSpPr>
          <p:nvPr/>
        </p:nvGrpSpPr>
        <p:grpSpPr bwMode="auto">
          <a:xfrm>
            <a:off x="1116013" y="1071563"/>
            <a:ext cx="7966075" cy="228600"/>
            <a:chOff x="249" y="708"/>
            <a:chExt cx="5217" cy="136"/>
          </a:xfrm>
        </p:grpSpPr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3500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63496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64515" name="Rectangle 18"/>
          <p:cNvSpPr>
            <a:spLocks noChangeArrowheads="1"/>
          </p:cNvSpPr>
          <p:nvPr/>
        </p:nvSpPr>
        <p:spPr bwMode="auto">
          <a:xfrm>
            <a:off x="4383088" y="1328738"/>
            <a:ext cx="44275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 eaLnBrk="1" hangingPunct="1">
              <a:tabLst>
                <a:tab pos="495300" algn="l"/>
              </a:tabLst>
            </a:pPr>
            <a:r>
              <a:rPr lang="ru-RU" altLang="ru-RU" sz="3000" b="1">
                <a:solidFill>
                  <a:srgbClr val="800000"/>
                </a:solidFill>
                <a:latin typeface="Bookman Old Style" pitchFamily="18" charset="0"/>
                <a:cs typeface="Times New Roman" pitchFamily="18" charset="0"/>
              </a:rPr>
              <a:t>Титульный лист:</a:t>
            </a:r>
            <a:endParaRPr lang="ru-RU" altLang="ru-RU" sz="3000" b="1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64516" name="Text Box 19"/>
          <p:cNvSpPr txBox="1">
            <a:spLocks noChangeArrowheads="1"/>
          </p:cNvSpPr>
          <p:nvPr/>
        </p:nvSpPr>
        <p:spPr bwMode="auto">
          <a:xfrm>
            <a:off x="4616450" y="2024063"/>
            <a:ext cx="41941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2288" lvl="1" indent="-342900" eaLnBrk="1" hangingPunct="1">
              <a:buFontTx/>
              <a:buAutoNum type="arabicPeriod"/>
            </a:pPr>
            <a:r>
              <a:rPr lang="ru-RU" altLang="ru-RU" dirty="0">
                <a:latin typeface="Times New Roman" pitchFamily="18" charset="0"/>
              </a:rPr>
              <a:t>Полное наименование сторон Коллективного договора с указанием должности, Ф.И.О.(полностью);</a:t>
            </a:r>
          </a:p>
          <a:p>
            <a:pPr marL="522288" lvl="1" indent="-342900" eaLnBrk="1" hangingPunct="1">
              <a:buFontTx/>
              <a:buAutoNum type="arabicPeriod"/>
            </a:pPr>
            <a:r>
              <a:rPr lang="ru-RU" altLang="ru-RU" dirty="0">
                <a:latin typeface="Times New Roman" pitchFamily="18" charset="0"/>
              </a:rPr>
              <a:t>Наименование «Коллективный договор»;</a:t>
            </a:r>
          </a:p>
          <a:p>
            <a:pPr marL="522288" lvl="1" indent="-342900" eaLnBrk="1" hangingPunct="1">
              <a:buFontTx/>
              <a:buAutoNum type="arabicPeriod"/>
            </a:pPr>
            <a:r>
              <a:rPr lang="ru-RU" altLang="ru-RU" dirty="0">
                <a:latin typeface="Times New Roman" pitchFamily="18" charset="0"/>
              </a:rPr>
              <a:t>Полное наименование организации;</a:t>
            </a:r>
          </a:p>
          <a:p>
            <a:pPr marL="522288" lvl="1" indent="-342900" eaLnBrk="1" hangingPunct="1">
              <a:buFontTx/>
              <a:buAutoNum type="arabicPeriod"/>
            </a:pPr>
            <a:r>
              <a:rPr lang="ru-RU" altLang="ru-RU" dirty="0">
                <a:latin typeface="Times New Roman" pitchFamily="18" charset="0"/>
              </a:rPr>
              <a:t>Срок действия коллективного договора;</a:t>
            </a:r>
          </a:p>
          <a:p>
            <a:pPr marL="522288" lvl="1" indent="-342900" eaLnBrk="1" hangingPunct="1">
              <a:buFontTx/>
              <a:buAutoNum type="arabicPeriod"/>
            </a:pPr>
            <a:r>
              <a:rPr lang="ru-RU" altLang="ru-RU" dirty="0">
                <a:latin typeface="Times New Roman" pitchFamily="18" charset="0"/>
              </a:rPr>
              <a:t>Дату принятия коллективного договора;</a:t>
            </a:r>
          </a:p>
          <a:p>
            <a:pPr marL="522288" lvl="1" indent="-342900" eaLnBrk="1" hangingPunct="1">
              <a:buFontTx/>
              <a:buAutoNum type="arabicPeriod"/>
            </a:pPr>
            <a:r>
              <a:rPr lang="ru-RU" altLang="ru-RU" dirty="0">
                <a:latin typeface="Times New Roman" pitchFamily="18" charset="0"/>
              </a:rPr>
              <a:t>Наименование места заключения в редакции  (в конце листа).</a:t>
            </a:r>
          </a:p>
        </p:txBody>
      </p:sp>
      <p:grpSp>
        <p:nvGrpSpPr>
          <p:cNvPr id="64517" name="Group 33"/>
          <p:cNvGrpSpPr>
            <a:grpSpLocks/>
          </p:cNvGrpSpPr>
          <p:nvPr/>
        </p:nvGrpSpPr>
        <p:grpSpPr bwMode="auto">
          <a:xfrm rot="10800000">
            <a:off x="250825" y="6362700"/>
            <a:ext cx="8424863" cy="217488"/>
            <a:chOff x="249" y="708"/>
            <a:chExt cx="5217" cy="136"/>
          </a:xfrm>
        </p:grpSpPr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4528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64518" name="Group 36"/>
          <p:cNvGrpSpPr>
            <a:grpSpLocks/>
          </p:cNvGrpSpPr>
          <p:nvPr/>
        </p:nvGrpSpPr>
        <p:grpSpPr bwMode="auto">
          <a:xfrm>
            <a:off x="1100138" y="882650"/>
            <a:ext cx="7967662" cy="228600"/>
            <a:chOff x="249" y="708"/>
            <a:chExt cx="5217" cy="136"/>
          </a:xfrm>
        </p:grpSpPr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4524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645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209550"/>
            <a:ext cx="4168775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513" y="4227513"/>
            <a:ext cx="208121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65539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9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5551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65540" name="Group 36"/>
          <p:cNvGrpSpPr>
            <a:grpSpLocks/>
          </p:cNvGrpSpPr>
          <p:nvPr/>
        </p:nvGrpSpPr>
        <p:grpSpPr bwMode="auto">
          <a:xfrm>
            <a:off x="1122363" y="558800"/>
            <a:ext cx="7967662" cy="230188"/>
            <a:chOff x="249" y="708"/>
            <a:chExt cx="5217" cy="136"/>
          </a:xfrm>
        </p:grpSpPr>
        <p:sp>
          <p:nvSpPr>
            <p:cNvPr id="12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5547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65541" name="Прямоугольник 15"/>
          <p:cNvSpPr>
            <a:spLocks noChangeArrowheads="1"/>
          </p:cNvSpPr>
          <p:nvPr/>
        </p:nvSpPr>
        <p:spPr bwMode="auto">
          <a:xfrm>
            <a:off x="1220788" y="730250"/>
            <a:ext cx="77946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600" b="1">
                <a:solidFill>
                  <a:srgbClr val="800000"/>
                </a:solidFill>
                <a:latin typeface="Bookman Old Style" pitchFamily="18" charset="0"/>
              </a:rPr>
              <a:t>Документы, необходимые для проведения уведомительной регистрации: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725" y="1943100"/>
            <a:ext cx="8548688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сопроводительное письмо (на имя начальника управления труда и занятости населения области);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2) оригинал коллективного договора (в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двух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экземплярах);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 выписка из протокола общего собрания (конференции) работников организации или индивидуального предпринимателя о наделении полномочиями представителя работников на право подписания коллективного договора;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 выписка из протокола общего собрания (конференции) работников организации или индивидуального предпринимателя о заключении коллективного договора;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 протокол разногласий, если в ходе коллективных переговоров не принято согласованное решение по всем или отдельным вопросам (при наличии).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5543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684213" y="115888"/>
            <a:ext cx="8459787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 eaLnBrk="1" hangingPunct="1">
              <a:defRPr/>
            </a:pPr>
            <a:endParaRPr lang="ru-RU" sz="30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7587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508942" name="Rectangle 14"/>
          <p:cNvSpPr>
            <a:spLocks noChangeArrowheads="1"/>
          </p:cNvSpPr>
          <p:nvPr/>
        </p:nvSpPr>
        <p:spPr bwMode="auto">
          <a:xfrm>
            <a:off x="539750" y="3524250"/>
            <a:ext cx="8353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sz="20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3013" name="Text Box 19"/>
          <p:cNvSpPr txBox="1">
            <a:spLocks noChangeArrowheads="1"/>
          </p:cNvSpPr>
          <p:nvPr/>
        </p:nvSpPr>
        <p:spPr bwMode="auto">
          <a:xfrm>
            <a:off x="466725" y="1227138"/>
            <a:ext cx="8426450" cy="535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82550" algn="l"/>
                <a:tab pos="355600" algn="l"/>
                <a:tab pos="450850" algn="l"/>
                <a:tab pos="1163638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82550" algn="l"/>
                <a:tab pos="355600" algn="l"/>
                <a:tab pos="450850" algn="l"/>
                <a:tab pos="1163638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358775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82550" algn="l"/>
                <a:tab pos="355600" algn="l"/>
                <a:tab pos="450850" algn="l"/>
                <a:tab pos="1163638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82550" algn="l"/>
                <a:tab pos="355600" algn="l"/>
                <a:tab pos="450850" algn="l"/>
                <a:tab pos="1163638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82550" algn="l"/>
                <a:tab pos="355600" algn="l"/>
                <a:tab pos="450850" algn="l"/>
                <a:tab pos="1163638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82550" algn="l"/>
                <a:tab pos="355600" algn="l"/>
                <a:tab pos="450850" algn="l"/>
                <a:tab pos="1163638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82550" algn="l"/>
                <a:tab pos="355600" algn="l"/>
                <a:tab pos="450850" algn="l"/>
                <a:tab pos="1163638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82550" algn="l"/>
                <a:tab pos="355600" algn="l"/>
                <a:tab pos="450850" algn="l"/>
                <a:tab pos="1163638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82550" algn="l"/>
                <a:tab pos="355600" algn="l"/>
                <a:tab pos="450850" algn="l"/>
                <a:tab pos="1163638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000" b="1" dirty="0" smtClean="0">
                <a:solidFill>
                  <a:schemeClr val="hlink"/>
                </a:solidFill>
                <a:latin typeface="Bookman Old Style" panose="02050604050505020204" pitchFamily="18" charset="0"/>
              </a:rPr>
              <a:t>ВАЖНО !!!</a:t>
            </a: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b="1" dirty="0" smtClean="0">
              <a:solidFill>
                <a:schemeClr val="hlink"/>
              </a:solidFill>
              <a:latin typeface="Bookman Old Style" panose="02050604050505020204" pitchFamily="18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Протокол (выписка из протокола) общего собрания в обязательном порядке должны содержать: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b="1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		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	Дату и место проведения.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2.	Количество участников.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3.	Основные вопросы рассмотренные на  собрании   (конференции) работников.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4.	Результаты голосования по каждому вопросу. </a:t>
            </a: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b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67591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8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7601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67592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11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7597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67593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1835150" y="-7938"/>
            <a:ext cx="698817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 коллективном договоре как инструменте                                    согласия между работодателем и работником». </a:t>
            </a:r>
          </a:p>
        </p:txBody>
      </p:sp>
      <p:sp>
        <p:nvSpPr>
          <p:cNvPr id="37891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390159" name="Rectangle 15"/>
          <p:cNvSpPr>
            <a:spLocks noChangeArrowheads="1"/>
          </p:cNvSpPr>
          <p:nvPr/>
        </p:nvSpPr>
        <p:spPr bwMode="auto">
          <a:xfrm>
            <a:off x="395288" y="1860550"/>
            <a:ext cx="860425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40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Коллективный договор</a:t>
            </a: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–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это правовой акт, который регулирует социально-трудовые отношения в организации или у индивидуального предпринимателя и заключается работниками и работодателем в лице их представителей (ст. 40 ТК РФ).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</p:txBody>
      </p:sp>
      <p:grpSp>
        <p:nvGrpSpPr>
          <p:cNvPr id="37893" name="Group 33"/>
          <p:cNvGrpSpPr>
            <a:grpSpLocks/>
          </p:cNvGrpSpPr>
          <p:nvPr/>
        </p:nvGrpSpPr>
        <p:grpSpPr bwMode="auto">
          <a:xfrm rot="10800000">
            <a:off x="250825" y="6362700"/>
            <a:ext cx="8424863" cy="217488"/>
            <a:chOff x="249" y="708"/>
            <a:chExt cx="5217" cy="136"/>
          </a:xfrm>
        </p:grpSpPr>
        <p:sp>
          <p:nvSpPr>
            <p:cNvPr id="19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37903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37894" name="Group 36"/>
          <p:cNvGrpSpPr>
            <a:grpSpLocks/>
          </p:cNvGrpSpPr>
          <p:nvPr/>
        </p:nvGrpSpPr>
        <p:grpSpPr bwMode="auto">
          <a:xfrm>
            <a:off x="1042988" y="1255713"/>
            <a:ext cx="7967662" cy="228600"/>
            <a:chOff x="249" y="708"/>
            <a:chExt cx="5217" cy="136"/>
          </a:xfrm>
        </p:grpSpPr>
        <p:sp>
          <p:nvSpPr>
            <p:cNvPr id="22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37899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37895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/>
          <p:cNvSpPr>
            <a:spLocks noChangeArrowheads="1"/>
          </p:cNvSpPr>
          <p:nvPr/>
        </p:nvSpPr>
        <p:spPr bwMode="auto">
          <a:xfrm>
            <a:off x="1116013" y="4202113"/>
            <a:ext cx="7634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6109" name="Rectangle 13"/>
          <p:cNvSpPr>
            <a:spLocks noChangeArrowheads="1"/>
          </p:cNvSpPr>
          <p:nvPr/>
        </p:nvSpPr>
        <p:spPr bwMode="auto">
          <a:xfrm>
            <a:off x="539750" y="3524250"/>
            <a:ext cx="8353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sz="20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68612" name="Rectangle 18"/>
          <p:cNvSpPr>
            <a:spLocks noChangeArrowheads="1"/>
          </p:cNvSpPr>
          <p:nvPr/>
        </p:nvSpPr>
        <p:spPr bwMode="auto">
          <a:xfrm>
            <a:off x="827088" y="1484313"/>
            <a:ext cx="77771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3000" b="1">
                <a:solidFill>
                  <a:schemeClr val="accent2"/>
                </a:solidFill>
                <a:latin typeface="Times New Roman" pitchFamily="18" charset="0"/>
              </a:rPr>
              <a:t>Изменения и дополнение коллективного договора</a:t>
            </a:r>
            <a:r>
              <a:rPr lang="ru-RU" altLang="ru-RU" sz="3000">
                <a:latin typeface="Times New Roman" pitchFamily="18" charset="0"/>
              </a:rPr>
              <a:t> производятся в порядке, установленном ТК РФ для его заключения, либо в порядке, предусмотренном коллективным договором (ст. 44 ТК РФ).</a:t>
            </a:r>
          </a:p>
          <a:p>
            <a:pPr algn="just" eaLnBrk="1" hangingPunct="1"/>
            <a:r>
              <a:rPr lang="ru-RU" altLang="ru-RU" sz="3000">
                <a:latin typeface="Times New Roman" pitchFamily="18" charset="0"/>
              </a:rPr>
              <a:t>Если коллективный договор не содержит особого порядка внесения в него изменений, они </a:t>
            </a:r>
            <a:r>
              <a:rPr lang="ru-RU" altLang="ru-RU" sz="3000" b="1">
                <a:solidFill>
                  <a:schemeClr val="accent2"/>
                </a:solidFill>
                <a:latin typeface="Times New Roman" pitchFamily="18" charset="0"/>
              </a:rPr>
              <a:t>вносятся путем коллективных переговоров</a:t>
            </a:r>
            <a:r>
              <a:rPr lang="ru-RU" altLang="ru-RU" sz="3000">
                <a:latin typeface="Times New Roman" pitchFamily="18" charset="0"/>
              </a:rPr>
              <a:t>, как и при заключении коллективного договора.</a:t>
            </a:r>
            <a:endParaRPr lang="ru-RU" altLang="ru-RU" sz="3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122363" y="19050"/>
            <a:ext cx="80502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68614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8624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68615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8620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68616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/>
          <p:cNvSpPr>
            <a:spLocks noChangeArrowheads="1"/>
          </p:cNvSpPr>
          <p:nvPr/>
        </p:nvSpPr>
        <p:spPr bwMode="auto">
          <a:xfrm>
            <a:off x="395288" y="1462088"/>
            <a:ext cx="8066087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4000" b="1" dirty="0" smtClean="0">
                <a:solidFill>
                  <a:srgbClr val="800000"/>
                </a:solidFill>
                <a:latin typeface="Times New Roman" pitchFamily="18" charset="0"/>
              </a:rPr>
              <a:t>Изменение условий коллективного договора, </a:t>
            </a:r>
            <a:r>
              <a:rPr lang="ru-RU" alt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нуждается в соответствующей уведомительной регистрации в соответствующих органах по труду </a:t>
            </a:r>
            <a:r>
              <a:rPr lang="ru-RU" altLang="ru-RU" sz="4000" b="1" dirty="0" smtClean="0">
                <a:solidFill>
                  <a:srgbClr val="800000"/>
                </a:solidFill>
                <a:latin typeface="Times New Roman" pitchFamily="18" charset="0"/>
              </a:rPr>
              <a:t>(ст. 50 ТК РФ)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b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517133" name="Rectangle 13"/>
          <p:cNvSpPr>
            <a:spLocks noChangeArrowheads="1"/>
          </p:cNvSpPr>
          <p:nvPr/>
        </p:nvSpPr>
        <p:spPr bwMode="auto">
          <a:xfrm>
            <a:off x="539750" y="3524250"/>
            <a:ext cx="8353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sz="20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69636" name="Group 33"/>
          <p:cNvGrpSpPr>
            <a:grpSpLocks/>
          </p:cNvGrpSpPr>
          <p:nvPr/>
        </p:nvGrpSpPr>
        <p:grpSpPr bwMode="auto">
          <a:xfrm rot="10800000">
            <a:off x="250825" y="6362700"/>
            <a:ext cx="8424863" cy="217488"/>
            <a:chOff x="249" y="708"/>
            <a:chExt cx="5217" cy="136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9647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69637" name="Group 36"/>
          <p:cNvGrpSpPr>
            <a:grpSpLocks/>
          </p:cNvGrpSpPr>
          <p:nvPr/>
        </p:nvGrpSpPr>
        <p:grpSpPr bwMode="auto">
          <a:xfrm>
            <a:off x="1147763" y="971550"/>
            <a:ext cx="7966075" cy="228600"/>
            <a:chOff x="249" y="708"/>
            <a:chExt cx="5217" cy="136"/>
          </a:xfrm>
        </p:grpSpPr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69643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69638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26988" y="6350"/>
            <a:ext cx="13668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63625" y="-39688"/>
            <a:ext cx="80502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61" name="Rectangle 17"/>
          <p:cNvSpPr>
            <a:spLocks noChangeArrowheads="1"/>
          </p:cNvSpPr>
          <p:nvPr/>
        </p:nvSpPr>
        <p:spPr bwMode="auto">
          <a:xfrm>
            <a:off x="90488" y="946150"/>
            <a:ext cx="9144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 eaLnBrk="1" hangingPunct="1">
              <a:defRPr/>
            </a:pP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8307" name="Text Box 25"/>
          <p:cNvSpPr txBox="1">
            <a:spLocks noChangeArrowheads="1"/>
          </p:cNvSpPr>
          <p:nvPr/>
        </p:nvSpPr>
        <p:spPr bwMode="auto">
          <a:xfrm>
            <a:off x="15875" y="488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grpSp>
        <p:nvGrpSpPr>
          <p:cNvPr id="98308" name="Group 33"/>
          <p:cNvGrpSpPr>
            <a:grpSpLocks/>
          </p:cNvGrpSpPr>
          <p:nvPr/>
        </p:nvGrpSpPr>
        <p:grpSpPr bwMode="auto">
          <a:xfrm rot="10800000">
            <a:off x="179388" y="6588125"/>
            <a:ext cx="8424862" cy="217488"/>
            <a:chOff x="249" y="708"/>
            <a:chExt cx="5217" cy="136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98319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98309" name="Group 36"/>
          <p:cNvGrpSpPr>
            <a:grpSpLocks/>
          </p:cNvGrpSpPr>
          <p:nvPr/>
        </p:nvGrpSpPr>
        <p:grpSpPr bwMode="auto">
          <a:xfrm>
            <a:off x="692150" y="465138"/>
            <a:ext cx="8424863" cy="217487"/>
            <a:chOff x="249" y="708"/>
            <a:chExt cx="5217" cy="136"/>
          </a:xfrm>
        </p:grpSpPr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98315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11271" name="Прямоугольник 2"/>
          <p:cNvSpPr>
            <a:spLocks noChangeArrowheads="1"/>
          </p:cNvSpPr>
          <p:nvPr/>
        </p:nvSpPr>
        <p:spPr bwMode="auto">
          <a:xfrm>
            <a:off x="234950" y="2489200"/>
            <a:ext cx="84534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i="1" dirty="0" smtClean="0">
                <a:latin typeface="Bookman Old Style" pitchFamily="18" charset="0"/>
              </a:rPr>
              <a:t> </a:t>
            </a:r>
            <a:r>
              <a:rPr lang="ru-RU" altLang="ru-RU" sz="30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«О порядке ведения коллективных переговоров и заключения коллективных договоров». </a:t>
            </a:r>
          </a:p>
        </p:txBody>
      </p:sp>
      <p:pic>
        <p:nvPicPr>
          <p:cNvPr id="98311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grpSp>
        <p:nvGrpSpPr>
          <p:cNvPr id="99331" name="Group 33"/>
          <p:cNvGrpSpPr>
            <a:grpSpLocks/>
          </p:cNvGrpSpPr>
          <p:nvPr/>
        </p:nvGrpSpPr>
        <p:grpSpPr bwMode="auto">
          <a:xfrm rot="10800000">
            <a:off x="250825" y="6362700"/>
            <a:ext cx="8424863" cy="217488"/>
            <a:chOff x="249" y="708"/>
            <a:chExt cx="5217" cy="136"/>
          </a:xfrm>
        </p:grpSpPr>
        <p:sp>
          <p:nvSpPr>
            <p:cNvPr id="19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99347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99332" name="Group 36"/>
          <p:cNvGrpSpPr>
            <a:grpSpLocks/>
          </p:cNvGrpSpPr>
          <p:nvPr/>
        </p:nvGrpSpPr>
        <p:grpSpPr bwMode="auto">
          <a:xfrm>
            <a:off x="1042988" y="1255713"/>
            <a:ext cx="7967662" cy="228600"/>
            <a:chOff x="249" y="708"/>
            <a:chExt cx="5217" cy="136"/>
          </a:xfrm>
        </p:grpSpPr>
        <p:sp>
          <p:nvSpPr>
            <p:cNvPr id="22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99343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99333" name="Picture 2" descr="стр14"/>
          <p:cNvPicPr>
            <a:picLocks noChangeAspect="1" noChangeArrowheads="1"/>
          </p:cNvPicPr>
          <p:nvPr/>
        </p:nvPicPr>
        <p:blipFill>
          <a:blip r:embed="rId2" cstate="print"/>
          <a:srcRect l="4109" t="17593" r="3145" b="3038"/>
          <a:stretch>
            <a:fillRect/>
          </a:stretch>
        </p:blipFill>
        <p:spPr bwMode="auto">
          <a:xfrm>
            <a:off x="792163" y="1604963"/>
            <a:ext cx="81359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3" cstate="print"/>
          <a:srcRect l="8186" t="20631" r="29839" b="20976"/>
          <a:stretch>
            <a:fillRect/>
          </a:stretch>
        </p:blipFill>
        <p:spPr bwMode="auto">
          <a:xfrm>
            <a:off x="6816725" y="1951038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5" name="Text Box 4"/>
          <p:cNvSpPr txBox="1">
            <a:spLocks noChangeArrowheads="1"/>
          </p:cNvSpPr>
          <p:nvPr/>
        </p:nvSpPr>
        <p:spPr bwMode="auto">
          <a:xfrm>
            <a:off x="1042988" y="2001838"/>
            <a:ext cx="1571625" cy="1600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b="1" i="1"/>
              <a:t>Подготовка к</a:t>
            </a:r>
          </a:p>
          <a:p>
            <a:pPr eaLnBrk="1" hangingPunct="1"/>
            <a:r>
              <a:rPr lang="ru-RU" altLang="ru-RU" sz="1400" b="1" i="1"/>
              <a:t>коллективным</a:t>
            </a:r>
          </a:p>
          <a:p>
            <a:pPr eaLnBrk="1" hangingPunct="1"/>
            <a:r>
              <a:rPr lang="ru-RU" altLang="ru-RU" sz="1400" b="1" i="1"/>
              <a:t>Переговорам</a:t>
            </a:r>
          </a:p>
          <a:p>
            <a:pPr eaLnBrk="1" hangingPunct="1"/>
            <a:endParaRPr lang="ru-RU" altLang="ru-RU" sz="1400" b="1" i="1"/>
          </a:p>
          <a:p>
            <a:pPr eaLnBrk="1" hangingPunct="1"/>
            <a:endParaRPr lang="ru-RU" altLang="ru-RU" sz="1400" b="1" i="1"/>
          </a:p>
          <a:p>
            <a:pPr eaLnBrk="1" hangingPunct="1"/>
            <a:endParaRPr lang="ru-RU" altLang="ru-RU" sz="1400" b="1" i="1"/>
          </a:p>
          <a:p>
            <a:pPr eaLnBrk="1" hangingPunct="1"/>
            <a:r>
              <a:rPr lang="ru-RU" altLang="ru-RU" sz="1400" b="1" i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9336" name="Text Box 5"/>
          <p:cNvSpPr txBox="1">
            <a:spLocks noChangeArrowheads="1"/>
          </p:cNvSpPr>
          <p:nvPr/>
        </p:nvSpPr>
        <p:spPr bwMode="auto">
          <a:xfrm>
            <a:off x="2743200" y="3178175"/>
            <a:ext cx="1549400" cy="1600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b="1" i="1"/>
              <a:t>Коллективные</a:t>
            </a:r>
          </a:p>
          <a:p>
            <a:pPr eaLnBrk="1" hangingPunct="1"/>
            <a:r>
              <a:rPr lang="ru-RU" altLang="ru-RU" sz="1400" b="1" i="1"/>
              <a:t>Переговоры</a:t>
            </a:r>
          </a:p>
          <a:p>
            <a:pPr eaLnBrk="1" hangingPunct="1"/>
            <a:endParaRPr lang="ru-RU" altLang="ru-RU" sz="1400" b="1" i="1"/>
          </a:p>
          <a:p>
            <a:pPr eaLnBrk="1" hangingPunct="1"/>
            <a:endParaRPr lang="ru-RU" altLang="ru-RU" sz="1400" b="1" i="1"/>
          </a:p>
          <a:p>
            <a:pPr eaLnBrk="1" hangingPunct="1"/>
            <a:endParaRPr lang="ru-RU" altLang="ru-RU" sz="1400" b="1" i="1"/>
          </a:p>
          <a:p>
            <a:pPr eaLnBrk="1" hangingPunct="1"/>
            <a:endParaRPr lang="ru-RU" altLang="ru-RU" sz="1400" b="1" i="1"/>
          </a:p>
          <a:p>
            <a:pPr eaLnBrk="1" hangingPunct="1"/>
            <a:r>
              <a:rPr lang="ru-RU" altLang="ru-RU" sz="1400" b="1" i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9337" name="Text Box 6"/>
          <p:cNvSpPr txBox="1">
            <a:spLocks noChangeArrowheads="1"/>
          </p:cNvSpPr>
          <p:nvPr/>
        </p:nvSpPr>
        <p:spPr bwMode="auto">
          <a:xfrm>
            <a:off x="4292600" y="3994150"/>
            <a:ext cx="1644650" cy="1600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b="1" i="1"/>
              <a:t>Подписание</a:t>
            </a:r>
          </a:p>
          <a:p>
            <a:pPr eaLnBrk="1" hangingPunct="1"/>
            <a:r>
              <a:rPr lang="ru-RU" altLang="ru-RU" sz="1400" b="1" i="1"/>
              <a:t>коллективного </a:t>
            </a:r>
          </a:p>
          <a:p>
            <a:pPr eaLnBrk="1" hangingPunct="1"/>
            <a:r>
              <a:rPr lang="ru-RU" altLang="ru-RU" sz="1400" b="1" i="1"/>
              <a:t>Договора</a:t>
            </a:r>
          </a:p>
          <a:p>
            <a:pPr eaLnBrk="1" hangingPunct="1"/>
            <a:endParaRPr lang="ru-RU" altLang="ru-RU" sz="1400" b="1" i="1"/>
          </a:p>
          <a:p>
            <a:pPr eaLnBrk="1" hangingPunct="1"/>
            <a:endParaRPr lang="ru-RU" altLang="ru-RU" sz="1400" b="1" i="1"/>
          </a:p>
          <a:p>
            <a:pPr eaLnBrk="1" hangingPunct="1"/>
            <a:endParaRPr lang="ru-RU" altLang="ru-RU" sz="1400" b="1" i="1"/>
          </a:p>
          <a:p>
            <a:pPr eaLnBrk="1" hangingPunct="1"/>
            <a:r>
              <a:rPr lang="ru-RU" altLang="ru-RU" sz="1400" b="1" i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9338" name="Text Box 7"/>
          <p:cNvSpPr txBox="1">
            <a:spLocks noChangeArrowheads="1"/>
          </p:cNvSpPr>
          <p:nvPr/>
        </p:nvSpPr>
        <p:spPr bwMode="auto">
          <a:xfrm>
            <a:off x="5937250" y="4694238"/>
            <a:ext cx="1758950" cy="1600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b="1" i="1"/>
              <a:t>Уведомительная</a:t>
            </a:r>
          </a:p>
          <a:p>
            <a:pPr eaLnBrk="1" hangingPunct="1"/>
            <a:r>
              <a:rPr lang="ru-RU" altLang="ru-RU" sz="1400" b="1" i="1"/>
              <a:t>регистрация</a:t>
            </a:r>
          </a:p>
          <a:p>
            <a:pPr eaLnBrk="1" hangingPunct="1"/>
            <a:r>
              <a:rPr lang="ru-RU" altLang="ru-RU" sz="1400" b="1" i="1"/>
              <a:t>коллективного</a:t>
            </a:r>
          </a:p>
          <a:p>
            <a:pPr eaLnBrk="1" hangingPunct="1"/>
            <a:r>
              <a:rPr lang="ru-RU" altLang="ru-RU" sz="1400" b="1" i="1"/>
              <a:t>Договора</a:t>
            </a:r>
          </a:p>
          <a:p>
            <a:pPr eaLnBrk="1" hangingPunct="1"/>
            <a:endParaRPr lang="ru-RU" altLang="ru-RU" sz="1400" b="1" i="1"/>
          </a:p>
          <a:p>
            <a:pPr eaLnBrk="1" hangingPunct="1"/>
            <a:endParaRPr lang="ru-RU" altLang="ru-RU" sz="1400" b="1" i="1"/>
          </a:p>
          <a:p>
            <a:pPr eaLnBrk="1" hangingPunct="1"/>
            <a:r>
              <a:rPr lang="ru-RU" altLang="ru-RU" sz="1400" b="1" i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661" y="294833"/>
            <a:ext cx="887505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200" dirty="0">
                <a:ln w="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Порядок заключения коллективного договора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ChangeArrowheads="1"/>
          </p:cNvSpPr>
          <p:nvPr/>
        </p:nvSpPr>
        <p:spPr bwMode="auto">
          <a:xfrm>
            <a:off x="1150938" y="188913"/>
            <a:ext cx="7156450" cy="809625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735138" y="190500"/>
            <a:ext cx="5967412" cy="792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u="sng">
                <a:solidFill>
                  <a:srgbClr val="3333FF"/>
                </a:solidFill>
              </a:rPr>
              <a:t>Процедура ведения коллективных переговоров</a:t>
            </a:r>
          </a:p>
          <a:p>
            <a:pPr eaLnBrk="1" hangingPunct="1"/>
            <a:r>
              <a:rPr lang="ru-RU" altLang="ru-RU" sz="1400">
                <a:solidFill>
                  <a:srgbClr val="3333FF"/>
                </a:solidFill>
              </a:rPr>
              <a:t>( обязательна при заключении коллективных договоров, соглашений)</a:t>
            </a:r>
          </a:p>
          <a:p>
            <a:pPr eaLnBrk="1" hangingPunct="1"/>
            <a:r>
              <a:rPr lang="ru-RU" altLang="ru-RU" sz="1400">
                <a:solidFill>
                  <a:srgbClr val="3333FF"/>
                </a:solidFill>
              </a:rPr>
              <a:t>                                               </a:t>
            </a:r>
            <a:r>
              <a:rPr lang="ru-RU" altLang="ru-RU" sz="1400">
                <a:solidFill>
                  <a:srgbClr val="FF3300"/>
                </a:solidFill>
              </a:rPr>
              <a:t>( статья 36 ТК РФ )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284288" y="1366838"/>
            <a:ext cx="7023100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/>
              <a:t>Представитель работников – первичная профсоюзная организация – выходит</a:t>
            </a:r>
          </a:p>
          <a:p>
            <a:pPr eaLnBrk="1" hangingPunct="1"/>
            <a:r>
              <a:rPr lang="ru-RU" altLang="ru-RU" sz="1400"/>
              <a:t>с инициативой о начале переговоров с работодателем по заключению </a:t>
            </a:r>
          </a:p>
          <a:p>
            <a:pPr eaLnBrk="1" hangingPunct="1"/>
            <a:r>
              <a:rPr lang="ru-RU" altLang="ru-RU" sz="1400"/>
              <a:t>коллективного договора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374775" y="2490788"/>
            <a:ext cx="6461125" cy="1155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/>
              <a:t>Эта инициатива оформляется в постановлении профсоюзного комитета,</a:t>
            </a:r>
          </a:p>
          <a:p>
            <a:pPr eaLnBrk="1" hangingPunct="1"/>
            <a:r>
              <a:rPr lang="ru-RU" altLang="ru-RU" sz="1400"/>
              <a:t>на заседании которого также готовится текст уведомления о начале</a:t>
            </a:r>
          </a:p>
          <a:p>
            <a:pPr eaLnBrk="1" hangingPunct="1"/>
            <a:r>
              <a:rPr lang="ru-RU" altLang="ru-RU" sz="1400"/>
              <a:t>переговоров с указанием в нем представителей профсоюзной стороны для</a:t>
            </a:r>
          </a:p>
          <a:p>
            <a:pPr eaLnBrk="1" hangingPunct="1"/>
            <a:r>
              <a:rPr lang="ru-RU" altLang="ru-RU" sz="1400"/>
              <a:t>участия в работе комиссии по ведению коллективных переговоров, </a:t>
            </a:r>
          </a:p>
          <a:p>
            <a:pPr eaLnBrk="1" hangingPunct="1"/>
            <a:r>
              <a:rPr lang="ru-RU" altLang="ru-RU" sz="1400"/>
              <a:t>их полномочия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285875" y="3968750"/>
            <a:ext cx="6443663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/>
              <a:t>Уведомление направляется работодателю в письменной форме, делается</a:t>
            </a:r>
          </a:p>
          <a:p>
            <a:pPr eaLnBrk="1" hangingPunct="1"/>
            <a:r>
              <a:rPr lang="ru-RU" altLang="ru-RU" sz="1400"/>
              <a:t>отметка в журнале исходящей корреспонденции от какого числа и за каким</a:t>
            </a:r>
          </a:p>
          <a:p>
            <a:pPr eaLnBrk="1" hangingPunct="1"/>
            <a:r>
              <a:rPr lang="ru-RU" altLang="ru-RU" sz="1400"/>
              <a:t>номером отправлено уведомление    ( статья 36 ТК РФ )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376363" y="5319713"/>
            <a:ext cx="6457950" cy="942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/>
              <a:t>Работодатель обязан в течении 7 календарных дней со дня получения </a:t>
            </a:r>
          </a:p>
          <a:p>
            <a:pPr eaLnBrk="1" hangingPunct="1"/>
            <a:r>
              <a:rPr lang="ru-RU" altLang="ru-RU" sz="1400"/>
              <a:t>уведомления вступить в переговоры. Об этом он извещает профсоюзную</a:t>
            </a:r>
          </a:p>
          <a:p>
            <a:pPr eaLnBrk="1" hangingPunct="1"/>
            <a:r>
              <a:rPr lang="ru-RU" altLang="ru-RU" sz="1400"/>
              <a:t> сторону в ответе с указанием своих представителей в состав комиссии по </a:t>
            </a:r>
          </a:p>
          <a:p>
            <a:pPr eaLnBrk="1" hangingPunct="1"/>
            <a:r>
              <a:rPr lang="ru-RU" altLang="ru-RU" sz="1400"/>
              <a:t>ведению переговоров  ( статья 36 ТК РФ )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285875" y="1314450"/>
            <a:ext cx="6616700" cy="8540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285875" y="2438400"/>
            <a:ext cx="6616700" cy="11699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285875" y="3968750"/>
            <a:ext cx="6616700" cy="8096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285875" y="5184775"/>
            <a:ext cx="6616700" cy="11239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4572000" y="998538"/>
            <a:ext cx="0" cy="31591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>
            <a:off x="4572000" y="2168525"/>
            <a:ext cx="0" cy="2698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>
            <a:off x="4572000" y="3608388"/>
            <a:ext cx="0" cy="3603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>
            <a:off x="4572000" y="4778375"/>
            <a:ext cx="0" cy="3603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68" name="AutoShape 16"/>
          <p:cNvSpPr>
            <a:spLocks noChangeArrowheads="1"/>
          </p:cNvSpPr>
          <p:nvPr/>
        </p:nvSpPr>
        <p:spPr bwMode="auto">
          <a:xfrm flipV="1">
            <a:off x="4032250" y="6308725"/>
            <a:ext cx="2339975" cy="4937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193800" y="150813"/>
            <a:ext cx="7158038" cy="1581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/>
              <a:t>Коллективные переговоры начинаются на следующий день после получения</a:t>
            </a:r>
          </a:p>
          <a:p>
            <a:pPr eaLnBrk="1" hangingPunct="1"/>
            <a:r>
              <a:rPr lang="ru-RU" altLang="ru-RU" sz="1400"/>
              <a:t>Профсоюзной стороной ответа от работодателя  ---  проводится организационное</a:t>
            </a:r>
          </a:p>
          <a:p>
            <a:pPr eaLnBrk="1" hangingPunct="1"/>
            <a:r>
              <a:rPr lang="ru-RU" altLang="ru-RU" sz="1400"/>
              <a:t>заседание комиссии, созданной на равноправной основе, на котором </a:t>
            </a:r>
          </a:p>
          <a:p>
            <a:pPr eaLnBrk="1" hangingPunct="1"/>
            <a:r>
              <a:rPr lang="ru-RU" altLang="ru-RU" sz="1400"/>
              <a:t>определяются сроки, место и порядок проведения коллективных переговоров, </a:t>
            </a:r>
          </a:p>
          <a:p>
            <a:pPr eaLnBrk="1" hangingPunct="1"/>
            <a:r>
              <a:rPr lang="ru-RU" altLang="ru-RU" sz="1400"/>
              <a:t>избираются председатель и секретарь комиссии.</a:t>
            </a:r>
          </a:p>
          <a:p>
            <a:pPr eaLnBrk="1" hangingPunct="1"/>
            <a:r>
              <a:rPr lang="ru-RU" altLang="ru-RU" sz="1400"/>
              <a:t>Все заседания комиссии протоколируются  ( статья 37 ТК РФ )</a:t>
            </a:r>
          </a:p>
          <a:p>
            <a:pPr eaLnBrk="1" hangingPunct="1"/>
            <a:endParaRPr lang="ru-RU" altLang="ru-RU" sz="1400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241425" y="2303463"/>
            <a:ext cx="6561138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/>
              <a:t>Срок, в течении которого могут вестись коллективные переговоры, не может</a:t>
            </a:r>
          </a:p>
          <a:p>
            <a:pPr eaLnBrk="1" hangingPunct="1"/>
            <a:r>
              <a:rPr lang="ru-RU" altLang="ru-RU" sz="1400"/>
              <a:t>превышать 3-х месяцев    ( статья 40 ТК РФ )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96975" y="3429000"/>
            <a:ext cx="6680200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/>
              <a:t>По истечении 3-х месяцев стороны обязаны подписать коллективный договор</a:t>
            </a:r>
          </a:p>
          <a:p>
            <a:pPr eaLnBrk="1" hangingPunct="1"/>
            <a:r>
              <a:rPr lang="ru-RU" altLang="ru-RU" sz="1400"/>
              <a:t>по согласованным обязательствам  ( статья 40 ТК РФ )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241425" y="4554538"/>
            <a:ext cx="6669088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/>
              <a:t>По неурегулированным  обязательствам составляется протокол разногласий.</a:t>
            </a:r>
          </a:p>
          <a:p>
            <a:pPr eaLnBrk="1" hangingPunct="1"/>
            <a:r>
              <a:rPr lang="ru-RU" altLang="ru-RU" sz="1400"/>
              <a:t>По этим разногласиям стороны могут продолжать переговоры или разрешать</a:t>
            </a:r>
          </a:p>
          <a:p>
            <a:pPr eaLnBrk="1" hangingPunct="1"/>
            <a:r>
              <a:rPr lang="ru-RU" altLang="ru-RU" sz="1400"/>
              <a:t>их  в соответствии со статьями  398 – 418 ТК РФ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150938" y="5994400"/>
            <a:ext cx="6477000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/>
              <a:t>В течении 7 дней, со дня подписания сторонами, работодатель направляет</a:t>
            </a:r>
          </a:p>
          <a:p>
            <a:pPr eaLnBrk="1" hangingPunct="1"/>
            <a:r>
              <a:rPr lang="ru-RU" altLang="ru-RU" sz="1400"/>
              <a:t>коллективный договор на регистрацию в соответствующий орган по труду.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971550" y="90488"/>
            <a:ext cx="7200900" cy="16287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971550" y="2079625"/>
            <a:ext cx="7200900" cy="8096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927100" y="3294063"/>
            <a:ext cx="7245350" cy="7207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927100" y="4419600"/>
            <a:ext cx="7245350" cy="9001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927100" y="5768975"/>
            <a:ext cx="7245350" cy="8096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4572000" y="1719263"/>
            <a:ext cx="0" cy="3603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4572000" y="2889250"/>
            <a:ext cx="0" cy="40481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4572000" y="4014788"/>
            <a:ext cx="0" cy="40481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4572000" y="5319713"/>
            <a:ext cx="0" cy="4492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671763" y="274638"/>
            <a:ext cx="3800475" cy="1190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/>
              <a:t>Гарантии и компенсации лицам</a:t>
            </a:r>
          </a:p>
          <a:p>
            <a:pPr eaLnBrk="1" hangingPunct="1"/>
            <a:r>
              <a:rPr lang="ru-RU" altLang="ru-RU" b="1"/>
              <a:t>участвующим в коллективных </a:t>
            </a:r>
          </a:p>
          <a:p>
            <a:pPr eaLnBrk="1" hangingPunct="1"/>
            <a:r>
              <a:rPr lang="ru-RU" altLang="ru-RU" b="1"/>
              <a:t>              переговорах</a:t>
            </a:r>
          </a:p>
          <a:p>
            <a:pPr eaLnBrk="1" hangingPunct="1"/>
            <a:r>
              <a:rPr lang="ru-RU" altLang="ru-RU" b="1"/>
              <a:t>        ( статья 39 ТК РФ )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701675" y="2438400"/>
            <a:ext cx="3187700" cy="1803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 b="1"/>
              <a:t>Освобождаются от основной</a:t>
            </a:r>
          </a:p>
          <a:p>
            <a:pPr eaLnBrk="1" hangingPunct="1"/>
            <a:r>
              <a:rPr lang="ru-RU" altLang="ru-RU" sz="1600" b="1"/>
              <a:t>работы с сохранением</a:t>
            </a:r>
          </a:p>
          <a:p>
            <a:pPr eaLnBrk="1" hangingPunct="1"/>
            <a:r>
              <a:rPr lang="ru-RU" altLang="ru-RU" sz="1600" b="1"/>
              <a:t>среднего заработка на срок,</a:t>
            </a:r>
          </a:p>
          <a:p>
            <a:pPr eaLnBrk="1" hangingPunct="1"/>
            <a:r>
              <a:rPr lang="ru-RU" altLang="ru-RU" sz="1600" b="1"/>
              <a:t>определяемый соглашением </a:t>
            </a:r>
          </a:p>
          <a:p>
            <a:pPr eaLnBrk="1" hangingPunct="1"/>
            <a:r>
              <a:rPr lang="ru-RU" altLang="ru-RU" sz="1600" b="1"/>
              <a:t>сторон, но не более</a:t>
            </a:r>
          </a:p>
          <a:p>
            <a:pPr eaLnBrk="1" hangingPunct="1"/>
            <a:r>
              <a:rPr lang="ru-RU" altLang="ru-RU" sz="1600" b="1"/>
              <a:t>3-х месяцев</a:t>
            </a:r>
          </a:p>
          <a:p>
            <a:pPr eaLnBrk="1" hangingPunct="1"/>
            <a:endParaRPr lang="ru-RU" altLang="ru-RU" sz="1600" b="1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246688" y="2484438"/>
            <a:ext cx="3308350" cy="2047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 b="1"/>
              <a:t>Не могут быть подвергнуты</a:t>
            </a:r>
          </a:p>
          <a:p>
            <a:pPr eaLnBrk="1" hangingPunct="1"/>
            <a:r>
              <a:rPr lang="ru-RU" altLang="ru-RU" sz="1600" b="1"/>
              <a:t>дисциплинарному взысканию,</a:t>
            </a:r>
          </a:p>
          <a:p>
            <a:pPr eaLnBrk="1" hangingPunct="1"/>
            <a:r>
              <a:rPr lang="ru-RU" altLang="ru-RU" sz="1600" b="1"/>
              <a:t>переведены на другую</a:t>
            </a:r>
          </a:p>
          <a:p>
            <a:pPr eaLnBrk="1" hangingPunct="1"/>
            <a:r>
              <a:rPr lang="ru-RU" altLang="ru-RU" sz="1600" b="1"/>
              <a:t>работу или уволены по</a:t>
            </a:r>
          </a:p>
          <a:p>
            <a:pPr eaLnBrk="1" hangingPunct="1"/>
            <a:r>
              <a:rPr lang="ru-RU" altLang="ru-RU" sz="1600" b="1"/>
              <a:t>инициативе работодателя без</a:t>
            </a:r>
          </a:p>
          <a:p>
            <a:pPr eaLnBrk="1" hangingPunct="1"/>
            <a:r>
              <a:rPr lang="ru-RU" altLang="ru-RU" sz="1600" b="1"/>
              <a:t>предварительного согласия </a:t>
            </a:r>
          </a:p>
          <a:p>
            <a:pPr eaLnBrk="1" hangingPunct="1"/>
            <a:r>
              <a:rPr lang="ru-RU" altLang="ru-RU" sz="1600" b="1"/>
              <a:t>органа, уполномочившего их</a:t>
            </a:r>
          </a:p>
          <a:p>
            <a:pPr eaLnBrk="1" hangingPunct="1"/>
            <a:r>
              <a:rPr lang="ru-RU" altLang="ru-RU" sz="1600" b="1"/>
              <a:t>на представительство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086100" y="5138738"/>
            <a:ext cx="2457450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 b="1"/>
              <a:t>Компенсация затрат,</a:t>
            </a:r>
          </a:p>
          <a:p>
            <a:pPr eaLnBrk="1" hangingPunct="1"/>
            <a:r>
              <a:rPr lang="ru-RU" altLang="ru-RU" sz="1600" b="1"/>
              <a:t>связанных с участием</a:t>
            </a:r>
          </a:p>
          <a:p>
            <a:pPr eaLnBrk="1" hangingPunct="1"/>
            <a:r>
              <a:rPr lang="ru-RU" altLang="ru-RU" sz="1600" b="1"/>
              <a:t>в коллективных</a:t>
            </a:r>
          </a:p>
          <a:p>
            <a:pPr eaLnBrk="1" hangingPunct="1"/>
            <a:r>
              <a:rPr lang="ru-RU" altLang="ru-RU" sz="1600" b="1"/>
              <a:t>переговорах</a:t>
            </a:r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476250" y="2349500"/>
            <a:ext cx="3556000" cy="1754188"/>
          </a:xfrm>
          <a:prstGeom prst="plaque">
            <a:avLst>
              <a:gd name="adj" fmla="val 16667"/>
            </a:avLst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2407" name="AutoShape 7"/>
          <p:cNvSpPr>
            <a:spLocks noChangeArrowheads="1"/>
          </p:cNvSpPr>
          <p:nvPr/>
        </p:nvSpPr>
        <p:spPr bwMode="auto">
          <a:xfrm>
            <a:off x="4932363" y="2303463"/>
            <a:ext cx="3600450" cy="2474912"/>
          </a:xfrm>
          <a:prstGeom prst="plaque">
            <a:avLst>
              <a:gd name="adj" fmla="val 16667"/>
            </a:avLst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2906713" y="5138738"/>
            <a:ext cx="2700337" cy="1216025"/>
          </a:xfrm>
          <a:prstGeom prst="plaque">
            <a:avLst>
              <a:gd name="adj" fmla="val 16667"/>
            </a:avLst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2254250" y="234950"/>
            <a:ext cx="4635500" cy="1258888"/>
          </a:xfrm>
          <a:prstGeom prst="plaque">
            <a:avLst>
              <a:gd name="adj" fmla="val 16667"/>
            </a:avLst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 flipH="1">
            <a:off x="2906713" y="1582738"/>
            <a:ext cx="982662" cy="67627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4427538" y="1660525"/>
            <a:ext cx="0" cy="328612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5246688" y="1646238"/>
            <a:ext cx="811212" cy="61277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02413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3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grpSp>
        <p:nvGrpSpPr>
          <p:cNvPr id="103427" name="Group 33"/>
          <p:cNvGrpSpPr>
            <a:grpSpLocks/>
          </p:cNvGrpSpPr>
          <p:nvPr/>
        </p:nvGrpSpPr>
        <p:grpSpPr bwMode="auto">
          <a:xfrm rot="10800000">
            <a:off x="250825" y="6362700"/>
            <a:ext cx="8424863" cy="217488"/>
            <a:chOff x="249" y="708"/>
            <a:chExt cx="5217" cy="136"/>
          </a:xfrm>
        </p:grpSpPr>
        <p:sp>
          <p:nvSpPr>
            <p:cNvPr id="19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103440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103428" name="Group 36"/>
          <p:cNvGrpSpPr>
            <a:grpSpLocks/>
          </p:cNvGrpSpPr>
          <p:nvPr/>
        </p:nvGrpSpPr>
        <p:grpSpPr bwMode="auto">
          <a:xfrm>
            <a:off x="1042988" y="1255713"/>
            <a:ext cx="7967662" cy="228600"/>
            <a:chOff x="249" y="708"/>
            <a:chExt cx="5217" cy="136"/>
          </a:xfrm>
        </p:grpSpPr>
        <p:sp>
          <p:nvSpPr>
            <p:cNvPr id="22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103436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27613" y="763588"/>
            <a:ext cx="20399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СТАТЬЯ  9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405313" y="1839913"/>
            <a:ext cx="4530725" cy="3937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Коллективные договоры,</a:t>
            </a: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соглашения, трудовые договоры</a:t>
            </a: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 могут содержать условий,</a:t>
            </a: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ограничивающих права или</a:t>
            </a: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снижающих уровень гарантий</a:t>
            </a: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работников по сравнению с</a:t>
            </a: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установленными трудовым</a:t>
            </a: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законодательством и иными</a:t>
            </a: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нормативными правовыми актами,</a:t>
            </a: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содержащими нормы трудового</a:t>
            </a: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права. Если такие условия включены</a:t>
            </a: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 коллективный договор, соглашение</a:t>
            </a: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или трудовой договор, то они не</a:t>
            </a: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подлежат применению.</a:t>
            </a:r>
          </a:p>
        </p:txBody>
      </p:sp>
      <p:pic>
        <p:nvPicPr>
          <p:cNvPr id="10343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25" y="1568450"/>
            <a:ext cx="3167063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3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Фон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3311525" y="2889250"/>
            <a:ext cx="2249488" cy="1169988"/>
          </a:xfrm>
          <a:prstGeom prst="ellipse">
            <a:avLst/>
          </a:prstGeom>
          <a:solidFill>
            <a:srgbClr val="FFFFCC"/>
          </a:solidFill>
          <a:ln w="76200" cmpd="tri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b="1" i="1"/>
              <a:t>Приложения к</a:t>
            </a:r>
          </a:p>
          <a:p>
            <a:pPr algn="ctr" eaLnBrk="1" hangingPunct="1"/>
            <a:r>
              <a:rPr lang="ru-RU" altLang="ru-RU" b="1" i="1"/>
              <a:t>коллективному</a:t>
            </a:r>
          </a:p>
          <a:p>
            <a:pPr algn="ctr" eaLnBrk="1" hangingPunct="1"/>
            <a:r>
              <a:rPr lang="ru-RU" altLang="ru-RU" b="1" i="1"/>
              <a:t>договору</a:t>
            </a:r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3492500" y="819150"/>
            <a:ext cx="1574800" cy="94615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b="1"/>
              <a:t>Положение о</a:t>
            </a:r>
          </a:p>
          <a:p>
            <a:pPr algn="ctr" eaLnBrk="1" hangingPunct="1"/>
            <a:r>
              <a:rPr lang="ru-RU" altLang="ru-RU" sz="1600" b="1"/>
              <a:t>Премировании</a:t>
            </a:r>
          </a:p>
          <a:p>
            <a:pPr algn="ctr" eaLnBrk="1" hangingPunct="1"/>
            <a:r>
              <a:rPr lang="ru-RU" altLang="ru-RU" sz="1600" b="1"/>
              <a:t>работников</a:t>
            </a:r>
          </a:p>
        </p:txBody>
      </p:sp>
      <p:sp>
        <p:nvSpPr>
          <p:cNvPr id="104453" name="AutoShape 7"/>
          <p:cNvSpPr>
            <a:spLocks noChangeArrowheads="1"/>
          </p:cNvSpPr>
          <p:nvPr/>
        </p:nvSpPr>
        <p:spPr bwMode="auto">
          <a:xfrm>
            <a:off x="5707063" y="1292225"/>
            <a:ext cx="1574800" cy="94615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200" b="1"/>
              <a:t>Положение о</a:t>
            </a:r>
          </a:p>
          <a:p>
            <a:pPr algn="ctr" eaLnBrk="1" hangingPunct="1"/>
            <a:r>
              <a:rPr lang="ru-RU" altLang="ru-RU" sz="1200" b="1"/>
              <a:t>порядке оказания</a:t>
            </a:r>
          </a:p>
          <a:p>
            <a:pPr algn="ctr" eaLnBrk="1" hangingPunct="1"/>
            <a:r>
              <a:rPr lang="ru-RU" altLang="ru-RU" sz="1200" b="1"/>
              <a:t>работникам</a:t>
            </a:r>
          </a:p>
          <a:p>
            <a:pPr algn="ctr" eaLnBrk="1" hangingPunct="1"/>
            <a:r>
              <a:rPr lang="ru-RU" altLang="ru-RU" sz="1200" b="1"/>
              <a:t>материальной</a:t>
            </a:r>
          </a:p>
          <a:p>
            <a:pPr algn="ctr" eaLnBrk="1" hangingPunct="1"/>
            <a:r>
              <a:rPr lang="ru-RU" altLang="ru-RU" sz="1200" b="1"/>
              <a:t>помощи</a:t>
            </a:r>
          </a:p>
        </p:txBody>
      </p:sp>
      <p:sp>
        <p:nvSpPr>
          <p:cNvPr id="104454" name="AutoShape 8"/>
          <p:cNvSpPr>
            <a:spLocks noChangeArrowheads="1"/>
          </p:cNvSpPr>
          <p:nvPr/>
        </p:nvSpPr>
        <p:spPr bwMode="auto">
          <a:xfrm>
            <a:off x="6713538" y="2665413"/>
            <a:ext cx="1846262" cy="9461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000" b="1"/>
              <a:t>Перечень должностей</a:t>
            </a:r>
          </a:p>
          <a:p>
            <a:pPr algn="ctr" eaLnBrk="1" hangingPunct="1"/>
            <a:r>
              <a:rPr lang="ru-RU" altLang="ru-RU" sz="1000" b="1"/>
              <a:t>работников, имеющих</a:t>
            </a:r>
          </a:p>
          <a:p>
            <a:pPr algn="ctr" eaLnBrk="1" hangingPunct="1"/>
            <a:r>
              <a:rPr lang="ru-RU" altLang="ru-RU" sz="1000" b="1"/>
              <a:t>право на дополнительный</a:t>
            </a:r>
          </a:p>
          <a:p>
            <a:pPr algn="ctr" eaLnBrk="1" hangingPunct="1"/>
            <a:r>
              <a:rPr lang="ru-RU" altLang="ru-RU" sz="1000" b="1"/>
              <a:t>оплачиваемый отпуск за</a:t>
            </a:r>
          </a:p>
          <a:p>
            <a:pPr algn="ctr" eaLnBrk="1" hangingPunct="1"/>
            <a:r>
              <a:rPr lang="ru-RU" altLang="ru-RU" sz="1000" b="1"/>
              <a:t>ненормированный</a:t>
            </a:r>
          </a:p>
          <a:p>
            <a:pPr algn="ctr" eaLnBrk="1" hangingPunct="1"/>
            <a:r>
              <a:rPr lang="ru-RU" altLang="ru-RU" sz="1000" b="1"/>
              <a:t>рабочий день</a:t>
            </a:r>
          </a:p>
        </p:txBody>
      </p:sp>
      <p:sp>
        <p:nvSpPr>
          <p:cNvPr id="104455" name="AutoShape 9"/>
          <p:cNvSpPr>
            <a:spLocks noChangeArrowheads="1"/>
          </p:cNvSpPr>
          <p:nvPr/>
        </p:nvSpPr>
        <p:spPr bwMode="auto">
          <a:xfrm>
            <a:off x="6897688" y="4464050"/>
            <a:ext cx="1574800" cy="9461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200" b="1"/>
              <a:t>Соглашение по</a:t>
            </a:r>
          </a:p>
          <a:p>
            <a:pPr algn="ctr" eaLnBrk="1" hangingPunct="1"/>
            <a:r>
              <a:rPr lang="ru-RU" altLang="ru-RU" sz="1200" b="1"/>
              <a:t>охране труда </a:t>
            </a:r>
          </a:p>
          <a:p>
            <a:pPr algn="ctr" eaLnBrk="1" hangingPunct="1"/>
            <a:r>
              <a:rPr lang="ru-RU" altLang="ru-RU" sz="1200" b="1"/>
              <a:t>(на каждый</a:t>
            </a:r>
          </a:p>
          <a:p>
            <a:pPr algn="ctr" eaLnBrk="1" hangingPunct="1"/>
            <a:r>
              <a:rPr lang="ru-RU" altLang="ru-RU" sz="1200" b="1"/>
              <a:t>календарный год)</a:t>
            </a:r>
          </a:p>
        </p:txBody>
      </p:sp>
      <p:sp>
        <p:nvSpPr>
          <p:cNvPr id="104456" name="AutoShape 10"/>
          <p:cNvSpPr>
            <a:spLocks noChangeArrowheads="1"/>
          </p:cNvSpPr>
          <p:nvPr/>
        </p:nvSpPr>
        <p:spPr bwMode="auto">
          <a:xfrm>
            <a:off x="1054100" y="1565275"/>
            <a:ext cx="1800225" cy="9461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200" b="1"/>
              <a:t>Положение о</a:t>
            </a:r>
          </a:p>
          <a:p>
            <a:pPr algn="ctr" eaLnBrk="1" hangingPunct="1"/>
            <a:r>
              <a:rPr lang="ru-RU" altLang="ru-RU" sz="1200" b="1"/>
              <a:t>порядке</a:t>
            </a:r>
          </a:p>
          <a:p>
            <a:pPr algn="ctr" eaLnBrk="1" hangingPunct="1"/>
            <a:r>
              <a:rPr lang="ru-RU" altLang="ru-RU" sz="1200" b="1"/>
              <a:t>установления</a:t>
            </a:r>
          </a:p>
          <a:p>
            <a:pPr algn="ctr" eaLnBrk="1" hangingPunct="1"/>
            <a:r>
              <a:rPr lang="ru-RU" altLang="ru-RU" sz="1200" b="1"/>
              <a:t>стимулирующих</a:t>
            </a:r>
          </a:p>
          <a:p>
            <a:pPr algn="ctr" eaLnBrk="1" hangingPunct="1"/>
            <a:r>
              <a:rPr lang="ru-RU" altLang="ru-RU" sz="1200" b="1"/>
              <a:t>доплат и надбавок</a:t>
            </a:r>
          </a:p>
        </p:txBody>
      </p:sp>
      <p:sp>
        <p:nvSpPr>
          <p:cNvPr id="104457" name="AutoShape 11"/>
          <p:cNvSpPr>
            <a:spLocks noChangeArrowheads="1"/>
          </p:cNvSpPr>
          <p:nvPr/>
        </p:nvSpPr>
        <p:spPr bwMode="auto">
          <a:xfrm>
            <a:off x="433388" y="3130550"/>
            <a:ext cx="2160587" cy="10350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200" b="1"/>
              <a:t>Перечень должностей</a:t>
            </a:r>
          </a:p>
          <a:p>
            <a:pPr algn="ctr" eaLnBrk="1" hangingPunct="1"/>
            <a:r>
              <a:rPr lang="ru-RU" altLang="ru-RU" sz="1200" b="1"/>
              <a:t>работников, которым</a:t>
            </a:r>
          </a:p>
          <a:p>
            <a:pPr algn="ctr" eaLnBrk="1" hangingPunct="1"/>
            <a:r>
              <a:rPr lang="ru-RU" altLang="ru-RU" sz="1200" b="1"/>
              <a:t>предоставляются</a:t>
            </a:r>
          </a:p>
          <a:p>
            <a:pPr algn="ctr" eaLnBrk="1" hangingPunct="1"/>
            <a:r>
              <a:rPr lang="ru-RU" altLang="ru-RU" sz="1200" b="1"/>
              <a:t>дополнительные отпуска</a:t>
            </a:r>
          </a:p>
          <a:p>
            <a:pPr algn="ctr" eaLnBrk="1" hangingPunct="1"/>
            <a:r>
              <a:rPr lang="ru-RU" altLang="ru-RU" sz="1200" b="1"/>
              <a:t>за вредные условия труда</a:t>
            </a:r>
          </a:p>
        </p:txBody>
      </p:sp>
      <p:sp>
        <p:nvSpPr>
          <p:cNvPr id="104458" name="AutoShape 12"/>
          <p:cNvSpPr>
            <a:spLocks noChangeArrowheads="1"/>
          </p:cNvSpPr>
          <p:nvPr/>
        </p:nvSpPr>
        <p:spPr bwMode="auto">
          <a:xfrm>
            <a:off x="1916113" y="4935538"/>
            <a:ext cx="2025650" cy="94615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200" b="1"/>
              <a:t>Положение о порядке и</a:t>
            </a:r>
          </a:p>
          <a:p>
            <a:pPr algn="ctr" eaLnBrk="1" hangingPunct="1"/>
            <a:r>
              <a:rPr lang="ru-RU" altLang="ru-RU" sz="1200" b="1"/>
              <a:t>размерах возмещения</a:t>
            </a:r>
          </a:p>
          <a:p>
            <a:pPr algn="ctr" eaLnBrk="1" hangingPunct="1"/>
            <a:r>
              <a:rPr lang="ru-RU" altLang="ru-RU" sz="1200" b="1"/>
              <a:t>расходов, связанных со</a:t>
            </a:r>
          </a:p>
          <a:p>
            <a:pPr algn="ctr" eaLnBrk="1" hangingPunct="1"/>
            <a:r>
              <a:rPr lang="ru-RU" altLang="ru-RU" sz="1200" b="1"/>
              <a:t>служебными</a:t>
            </a:r>
          </a:p>
          <a:p>
            <a:pPr algn="ctr" eaLnBrk="1" hangingPunct="1"/>
            <a:r>
              <a:rPr lang="ru-RU" altLang="ru-RU" sz="1200" b="1"/>
              <a:t>командировками</a:t>
            </a:r>
          </a:p>
        </p:txBody>
      </p:sp>
      <p:sp>
        <p:nvSpPr>
          <p:cNvPr id="104459" name="AutoShape 13"/>
          <p:cNvSpPr>
            <a:spLocks noChangeArrowheads="1"/>
          </p:cNvSpPr>
          <p:nvPr/>
        </p:nvSpPr>
        <p:spPr bwMode="auto">
          <a:xfrm>
            <a:off x="4514850" y="5078413"/>
            <a:ext cx="1755775" cy="94615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400" b="1"/>
              <a:t>Перечень видов</a:t>
            </a:r>
          </a:p>
          <a:p>
            <a:pPr algn="ctr" eaLnBrk="1" hangingPunct="1"/>
            <a:r>
              <a:rPr lang="ru-RU" altLang="ru-RU" sz="1400" b="1"/>
              <a:t>работ с вредными</a:t>
            </a:r>
          </a:p>
          <a:p>
            <a:pPr algn="ctr" eaLnBrk="1" hangingPunct="1"/>
            <a:r>
              <a:rPr lang="ru-RU" altLang="ru-RU" sz="1400" b="1"/>
              <a:t>условиями труда</a:t>
            </a:r>
          </a:p>
          <a:p>
            <a:pPr algn="ctr" eaLnBrk="1" hangingPunct="1"/>
            <a:endParaRPr lang="ru-RU" altLang="ru-RU" sz="1400" b="1"/>
          </a:p>
        </p:txBody>
      </p:sp>
      <p:sp>
        <p:nvSpPr>
          <p:cNvPr id="104460" name="Line 15"/>
          <p:cNvSpPr>
            <a:spLocks noChangeShapeType="1"/>
          </p:cNvSpPr>
          <p:nvPr/>
        </p:nvSpPr>
        <p:spPr bwMode="auto">
          <a:xfrm flipV="1">
            <a:off x="4394200" y="1806575"/>
            <a:ext cx="0" cy="1036638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4461" name="Line 18"/>
          <p:cNvSpPr>
            <a:spLocks noChangeShapeType="1"/>
          </p:cNvSpPr>
          <p:nvPr/>
        </p:nvSpPr>
        <p:spPr bwMode="auto">
          <a:xfrm flipV="1">
            <a:off x="5591175" y="3294063"/>
            <a:ext cx="1031875" cy="174625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4462" name="Line 19"/>
          <p:cNvSpPr>
            <a:spLocks noChangeShapeType="1"/>
          </p:cNvSpPr>
          <p:nvPr/>
        </p:nvSpPr>
        <p:spPr bwMode="auto">
          <a:xfrm>
            <a:off x="5337175" y="3878263"/>
            <a:ext cx="1439863" cy="94615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4463" name="Line 20"/>
          <p:cNvSpPr>
            <a:spLocks noChangeShapeType="1"/>
          </p:cNvSpPr>
          <p:nvPr/>
        </p:nvSpPr>
        <p:spPr bwMode="auto">
          <a:xfrm>
            <a:off x="4886325" y="4059238"/>
            <a:ext cx="406400" cy="944562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4464" name="Line 21"/>
          <p:cNvSpPr>
            <a:spLocks noChangeShapeType="1"/>
          </p:cNvSpPr>
          <p:nvPr/>
        </p:nvSpPr>
        <p:spPr bwMode="auto">
          <a:xfrm flipV="1">
            <a:off x="4794250" y="2009775"/>
            <a:ext cx="841375" cy="8382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4465" name="Line 22"/>
          <p:cNvSpPr>
            <a:spLocks noChangeShapeType="1"/>
          </p:cNvSpPr>
          <p:nvPr/>
        </p:nvSpPr>
        <p:spPr bwMode="auto">
          <a:xfrm flipH="1">
            <a:off x="2913063" y="4057650"/>
            <a:ext cx="1169987" cy="855663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4466" name="Line 23"/>
          <p:cNvSpPr>
            <a:spLocks noChangeShapeType="1"/>
          </p:cNvSpPr>
          <p:nvPr/>
        </p:nvSpPr>
        <p:spPr bwMode="auto">
          <a:xfrm flipH="1">
            <a:off x="2614613" y="3743325"/>
            <a:ext cx="825500" cy="206375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4467" name="Line 25"/>
          <p:cNvSpPr>
            <a:spLocks noChangeShapeType="1"/>
          </p:cNvSpPr>
          <p:nvPr/>
        </p:nvSpPr>
        <p:spPr bwMode="auto">
          <a:xfrm flipH="1" flipV="1">
            <a:off x="2913063" y="2479675"/>
            <a:ext cx="803275" cy="500063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4468" name="Text Box 26"/>
          <p:cNvSpPr txBox="1">
            <a:spLocks noChangeArrowheads="1"/>
          </p:cNvSpPr>
          <p:nvPr/>
        </p:nvSpPr>
        <p:spPr bwMode="auto">
          <a:xfrm>
            <a:off x="250825" y="6173788"/>
            <a:ext cx="8726488" cy="274637"/>
          </a:xfrm>
          <a:prstGeom prst="rect">
            <a:avLst/>
          </a:prstGeom>
          <a:noFill/>
          <a:ln w="38100" cmpd="dbl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200"/>
              <a:t>* Правила внутреннего трудового распорядка могут также быть приложением к коллективному договору (ст.190 ТК РФ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Заголовок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115888"/>
            <a:ext cx="81010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479" name="Group 63"/>
          <p:cNvGraphicFramePr>
            <a:graphicFrameLocks noGrp="1"/>
          </p:cNvGraphicFramePr>
          <p:nvPr>
            <p:ph/>
          </p:nvPr>
        </p:nvGraphicFramePr>
        <p:xfrm>
          <a:off x="250825" y="1084263"/>
          <a:ext cx="8551863" cy="5751620"/>
        </p:xfrm>
        <a:graphic>
          <a:graphicData uri="http://schemas.openxmlformats.org/drawingml/2006/table">
            <a:tbl>
              <a:tblPr/>
              <a:tblGrid>
                <a:gridCol w="670573">
                  <a:extLst>
                    <a:ext uri="{9D8B030D-6E8A-4147-A177-3AD203B41FA5}"/>
                  </a:extLst>
                </a:gridCol>
                <a:gridCol w="6269618">
                  <a:extLst>
                    <a:ext uri="{9D8B030D-6E8A-4147-A177-3AD203B41FA5}"/>
                  </a:extLst>
                </a:gridCol>
                <a:gridCol w="1611672">
                  <a:extLst>
                    <a:ext uri="{9D8B030D-6E8A-4147-A177-3AD203B41FA5}"/>
                  </a:extLst>
                </a:gridCol>
              </a:tblGrid>
              <a:tr h="667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6" marB="45716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Условия труда, которые находят отражение 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коллективных договорах</a:t>
                      </a:r>
                    </a:p>
                  </a:txBody>
                  <a:tcPr marL="91439" marR="91439" marT="45716" marB="45716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Норма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ТК  РФ</a:t>
                      </a:r>
                    </a:p>
                  </a:txBody>
                  <a:tcPr marL="91439" marR="91439" marT="45716" marB="45716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66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marL="91439" marR="91439" marT="45716" marB="45716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может быть предусмотрена особая продолжительность рабочего дня в ночное время для работников, принятых специально для работы в ночное время</a:t>
                      </a:r>
                    </a:p>
                  </a:txBody>
                  <a:tcPr marL="91439" marR="91439" marT="45716" marB="45716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96</a:t>
                      </a:r>
                    </a:p>
                  </a:txBody>
                  <a:tcPr marL="91439" marR="91439" marT="45716" marB="45716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66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marL="91439" marR="91439" marT="45716" marB="45716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может определяться список работ, для которых продолжительность труда в ночное время уравнивается с продолжительностью работ в дневное время</a:t>
                      </a:r>
                    </a:p>
                  </a:txBody>
                  <a:tcPr marL="91439" marR="91439" marT="45716" marB="45716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96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27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marL="91439" marR="91439" marT="45716" marB="45716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могут быть установлены правила чередования рабочих и нерабочих дней</a:t>
                      </a:r>
                    </a:p>
                  </a:txBody>
                  <a:tcPr marL="91439" marR="91439" marT="45716" marB="45716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2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marL="91439" marR="91439" marT="45716" marB="45716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устанавливается перечень должностей работников с ненормированным рабочим днём</a:t>
                      </a:r>
                    </a:p>
                  </a:txBody>
                  <a:tcPr marL="91439" marR="91439" marT="45716" marB="45716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20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6" marB="45716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Приложением к коллективному договору, как правило, являются графики сменности, правила внутреннего трудового распорядка</a:t>
                      </a:r>
                    </a:p>
                  </a:txBody>
                  <a:tcPr marL="91439" marR="91439" marT="45716" marB="45716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103 , 190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6" marB="45716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7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marL="91439" marR="91439" marT="45716" marB="45716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устанавливается второй, помимо воскресения, общий выходной день</a:t>
                      </a:r>
                    </a:p>
                  </a:txBody>
                  <a:tcPr marL="91439" marR="91439" marT="45716" marB="45716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111</a:t>
                      </a:r>
                    </a:p>
                  </a:txBody>
                  <a:tcPr marL="91439" marR="91439" marT="45716" marB="45716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16387" name="Rectangle 14"/>
          <p:cNvSpPr>
            <a:spLocks noChangeArrowheads="1"/>
          </p:cNvSpPr>
          <p:nvPr/>
        </p:nvSpPr>
        <p:spPr bwMode="auto">
          <a:xfrm>
            <a:off x="892175" y="1741488"/>
            <a:ext cx="8316913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i="1" u="sng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СТОРОНЫ КОЛЛЕКТИВНОГО ДОГОВОРА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i="1" u="sng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1. Представители работников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2. Представители работодателя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5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38916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1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38927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38917" name="Group 36"/>
          <p:cNvGrpSpPr>
            <a:grpSpLocks/>
          </p:cNvGrpSpPr>
          <p:nvPr/>
        </p:nvGrpSpPr>
        <p:grpSpPr bwMode="auto">
          <a:xfrm>
            <a:off x="1122363" y="1258888"/>
            <a:ext cx="7967662" cy="230187"/>
            <a:chOff x="249" y="708"/>
            <a:chExt cx="5217" cy="136"/>
          </a:xfrm>
        </p:grpSpPr>
        <p:sp>
          <p:nvSpPr>
            <p:cNvPr id="8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38923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38918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35150" y="-7938"/>
            <a:ext cx="698817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 коллективном договоре как инструменте                                    согласия между работодателем и работником».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2" name="Group 32"/>
          <p:cNvGraphicFramePr>
            <a:graphicFrameLocks noGrp="1"/>
          </p:cNvGraphicFramePr>
          <p:nvPr>
            <p:ph/>
          </p:nvPr>
        </p:nvGraphicFramePr>
        <p:xfrm>
          <a:off x="179388" y="109538"/>
          <a:ext cx="8775700" cy="6748461"/>
        </p:xfrm>
        <a:graphic>
          <a:graphicData uri="http://schemas.openxmlformats.org/drawingml/2006/table">
            <a:tbl>
              <a:tblPr/>
              <a:tblGrid>
                <a:gridCol w="735012">
                  <a:extLst>
                    <a:ext uri="{9D8B030D-6E8A-4147-A177-3AD203B41FA5}"/>
                  </a:extLst>
                </a:gridCol>
                <a:gridCol w="6432550">
                  <a:extLst>
                    <a:ext uri="{9D8B030D-6E8A-4147-A177-3AD203B41FA5}"/>
                  </a:extLst>
                </a:gridCol>
                <a:gridCol w="1608138">
                  <a:extLst>
                    <a:ext uri="{9D8B030D-6E8A-4147-A177-3AD203B41FA5}"/>
                  </a:extLst>
                </a:gridCol>
              </a:tblGrid>
              <a:tr h="579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определяется порядок и условия предоставления дополнительных оплачиваемых отпусков</a:t>
                      </a:r>
                    </a:p>
                  </a:txBody>
                  <a:tcPr marT="45721" marB="4572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116</a:t>
                      </a:r>
                    </a:p>
                  </a:txBody>
                  <a:tcPr marT="45721" marB="4572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66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определяется продолжительность ежегодного дополнительного оплачиваемого отпуска работникам с ненормированным рабочим днём</a:t>
                      </a:r>
                    </a:p>
                  </a:txBody>
                  <a:tcPr marT="45721" marB="4572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Статья 119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22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определяются периоды времени включающиеся в стаж работы, дающий право на ежегодный оплачиваемый отпуск</a:t>
                      </a:r>
                    </a:p>
                  </a:txBody>
                  <a:tcPr marT="45721" marB="4572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Статья 121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66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</a:t>
                      </a:r>
                    </a:p>
                  </a:txBody>
                  <a:tcPr marT="45721" marB="4572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определяются случаи, когда работодатель обязан предоставить отпуск без сохранения содержания дополнительно к случаям, предусмотренным законом</a:t>
                      </a:r>
                    </a:p>
                  </a:txBody>
                  <a:tcPr marT="45721" marB="4572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Статья 128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212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</a:t>
                      </a:r>
                    </a:p>
                  </a:txBody>
                  <a:tcPr marT="45721" marB="4572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могут устанавливаться ежегодные дополнительные отпуска без сохранения заработной платы в удобное для них время продолжительностью до 14 календарных дней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работнику, имеющему двух или более детей в возрасте до 14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работнику, имеющему ребенка – инвалида в возрасте до 18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одинокой матери, воспитывающей ребенка в возрасте до 14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отцу, воспитывающему ребенка в возрасте до 14 лет без матери</a:t>
                      </a:r>
                    </a:p>
                  </a:txBody>
                  <a:tcPr marT="45721" marB="4572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Статья 263</a:t>
                      </a:r>
                    </a:p>
                  </a:txBody>
                  <a:tcPr marT="45721" marB="4572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99" name="Group 35"/>
          <p:cNvGraphicFramePr>
            <a:graphicFrameLocks noGrp="1"/>
          </p:cNvGraphicFramePr>
          <p:nvPr>
            <p:ph/>
          </p:nvPr>
        </p:nvGraphicFramePr>
        <p:xfrm>
          <a:off x="296863" y="188913"/>
          <a:ext cx="8596312" cy="6586666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/>
                  </a:extLst>
                </a:gridCol>
                <a:gridCol w="6265862">
                  <a:extLst>
                    <a:ext uri="{9D8B030D-6E8A-4147-A177-3AD203B41FA5}"/>
                  </a:extLst>
                </a:gridCol>
                <a:gridCol w="1612900">
                  <a:extLst>
                    <a:ext uri="{9D8B030D-6E8A-4147-A177-3AD203B41FA5}"/>
                  </a:extLst>
                </a:gridCol>
              </a:tblGrid>
              <a:tr h="10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</a:t>
                      </a:r>
                    </a:p>
                  </a:txBody>
                  <a:tcPr marT="45711" marB="4571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могут быть установлены неденежные формы выплаты заработной платы в пределах 20 % от общей суммы заработка, место и порядок её выплаты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131 , 136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39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</a:t>
                      </a:r>
                    </a:p>
                  </a:txBody>
                  <a:tcPr marT="45711" marB="4571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может быть предусмотрен механизм индексации заработной платы для повышения уровня реального содержания заработной платы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134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798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</a:t>
                      </a:r>
                    </a:p>
                  </a:txBody>
                  <a:tcPr marT="45711" marB="4571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устанавливаются системы оплаты труда, включая размеры тарифных ставок, окладов (дополнительных окладов), доплат и надбавок компенсационного характера, в том числе за работу в условиях, отклоняющихся от нормальных, системы доплат и надбавок стимулирующего характера и системы премирования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135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44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</a:t>
                      </a:r>
                    </a:p>
                  </a:txBody>
                  <a:tcPr marT="45711" marB="4571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могут быть установлены условия перечисления заработной платы на банковские счета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136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2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</a:t>
                      </a:r>
                    </a:p>
                  </a:txBody>
                  <a:tcPr marT="45711" marB="4571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устанавливаются дни выплаты заработной платы не реже, чем один раз в полмесяца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136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31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</a:t>
                      </a:r>
                    </a:p>
                  </a:txBody>
                  <a:tcPr marT="45711" marB="4571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могут быть предусмотрены отличающиеся от прямо установленных трудовым кодексом периоды для расчета средней заработной платы, если это не ухудшает условия исчисления средней заработной платы для работника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139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Group 2"/>
          <p:cNvGraphicFramePr>
            <a:graphicFrameLocks noGrp="1"/>
          </p:cNvGraphicFramePr>
          <p:nvPr>
            <p:ph/>
          </p:nvPr>
        </p:nvGraphicFramePr>
        <p:xfrm>
          <a:off x="250825" y="233363"/>
          <a:ext cx="8642350" cy="6421438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/>
                  </a:extLst>
                </a:gridCol>
                <a:gridCol w="6300788">
                  <a:extLst>
                    <a:ext uri="{9D8B030D-6E8A-4147-A177-3AD203B41FA5}"/>
                  </a:extLst>
                </a:gridCol>
                <a:gridCol w="1620837">
                  <a:extLst>
                    <a:ext uri="{9D8B030D-6E8A-4147-A177-3AD203B41FA5}"/>
                  </a:extLst>
                </a:gridCol>
              </a:tblGrid>
              <a:tr h="889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</a:t>
                      </a:r>
                    </a:p>
                  </a:txBody>
                  <a:tcPr marT="45722" marB="45722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устанавливаются тарифные системы оплаты труда в организациях, финансирующихся не из бюджетов всех уровней</a:t>
                      </a:r>
                    </a:p>
                  </a:txBody>
                  <a:tcPr marT="45722" marB="45722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143</a:t>
                      </a:r>
                    </a:p>
                  </a:txBody>
                  <a:tcPr marT="45722" marB="45722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66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</a:t>
                      </a:r>
                    </a:p>
                  </a:txBody>
                  <a:tcPr marT="45722" marB="45722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устанавливаются системы оплаты труда ( в том числе тарифные системы оплаты труда ) работников государственных и муниципальных учреждений всех уровней</a:t>
                      </a:r>
                    </a:p>
                  </a:txBody>
                  <a:tcPr marT="45722" marB="45722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144</a:t>
                      </a:r>
                    </a:p>
                  </a:txBody>
                  <a:tcPr marT="45722" marB="45722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89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</a:t>
                      </a:r>
                    </a:p>
                  </a:txBody>
                  <a:tcPr marT="45722" marB="45722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устанавливаются конкретные размеры повышения заработной платы работникам, занятым во вредных и опасных условиях труда</a:t>
                      </a:r>
                    </a:p>
                  </a:txBody>
                  <a:tcPr marT="45722" marB="45722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147 , 219</a:t>
                      </a:r>
                    </a:p>
                  </a:txBody>
                  <a:tcPr marT="45722" marB="45722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798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</a:t>
                      </a:r>
                    </a:p>
                  </a:txBody>
                  <a:tcPr marT="45722" marB="45722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устанавливаются доплаты за работу в условиях труда, отклоняющихся от нормальных условий труда   (при выполнении работ различной квалификации, совмещении профессий ( должностей ), сверхурочной работе, работе в ночное время, выходные и нерабочие праздничные дни и при выполнении работ в других условиях, отклоняющихся от нормальных )</a:t>
                      </a:r>
                    </a:p>
                  </a:txBody>
                  <a:tcPr marT="45722" marB="45722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149, 151,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152, 153,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154</a:t>
                      </a:r>
                    </a:p>
                  </a:txBody>
                  <a:tcPr marT="45722" marB="45722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89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</a:t>
                      </a:r>
                    </a:p>
                  </a:txBody>
                  <a:tcPr marT="45722" marB="45722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может быть предусмотрено сохранение за работником его прежней заработной платы на период освоения нового производства ( продукции )</a:t>
                      </a:r>
                    </a:p>
                  </a:txBody>
                  <a:tcPr marT="45722" marB="45722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158</a:t>
                      </a:r>
                    </a:p>
                  </a:txBody>
                  <a:tcPr marT="45722" marB="45722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89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</a:t>
                      </a:r>
                    </a:p>
                  </a:txBody>
                  <a:tcPr marT="45722" marB="45722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определяются порядок и размеры возмещения работникам расходов, связанных со служебными командировками</a:t>
                      </a:r>
                    </a:p>
                  </a:txBody>
                  <a:tcPr marT="45722" marB="45722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168</a:t>
                      </a:r>
                    </a:p>
                  </a:txBody>
                  <a:tcPr marT="45722" marB="45722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41" name="Group 29"/>
          <p:cNvGraphicFramePr>
            <a:graphicFrameLocks noGrp="1"/>
          </p:cNvGraphicFramePr>
          <p:nvPr>
            <p:ph/>
          </p:nvPr>
        </p:nvGraphicFramePr>
        <p:xfrm>
          <a:off x="206375" y="98425"/>
          <a:ext cx="8596313" cy="6845718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/>
                  </a:extLst>
                </a:gridCol>
                <a:gridCol w="6269037">
                  <a:extLst>
                    <a:ext uri="{9D8B030D-6E8A-4147-A177-3AD203B41FA5}"/>
                  </a:extLst>
                </a:gridCol>
                <a:gridCol w="1611313">
                  <a:extLst>
                    <a:ext uri="{9D8B030D-6E8A-4147-A177-3AD203B41FA5}"/>
                  </a:extLst>
                </a:gridCol>
              </a:tblGrid>
              <a:tr h="1066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</a:t>
                      </a:r>
                    </a:p>
                  </a:txBody>
                  <a:tcPr marT="45711" marB="4571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устанавливаются размеры и порядок возмещения расходов, связанных со служебными поездками работников, а также перечень работ, профессий, должностей этих работников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168. 1.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798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</a:t>
                      </a:r>
                    </a:p>
                  </a:txBody>
                  <a:tcPr marT="45711" marB="4571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могут устанавливаться гарантии и компенсации для работников, совмещающим работу с обучением в учреждениях высшего профессионального, среднего профессионального, начального профессионального образования, в вечерних ( сменных ) общеобразовательных школах, не имеющих государственной аккредитации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173 , 174 ,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175 , 176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310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T="45711" marB="4571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могут предусматриваться дополнительные случаи выплаты выходного пособия при увольнении работника, кроме случаев, прямо предусмотренных законом, а также устанавливаться повышенные размеры данных пособий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178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310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</a:t>
                      </a:r>
                    </a:p>
                  </a:txBody>
                  <a:tcPr marT="45711" marB="4571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могут предусматриваться дополнительные категории работников учреждения, пользующиеся преимущественным правом на оставление на работе при равной производительности труда и квалификации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179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359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</a:t>
                      </a:r>
                    </a:p>
                  </a:txBody>
                  <a:tcPr marT="45711" marB="4571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определяются условия и порядок проведения профессиональной подготовки, переподготовки, повышения квалификации работников, обучения их вторым профессиям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Гарантии работникам , проходящим переподготовку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196</a:t>
                      </a:r>
                    </a:p>
                  </a:txBody>
                  <a:tcPr marT="45711" marB="4571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Group 2"/>
          <p:cNvGraphicFramePr>
            <a:graphicFrameLocks noGrp="1"/>
          </p:cNvGraphicFramePr>
          <p:nvPr>
            <p:ph/>
          </p:nvPr>
        </p:nvGraphicFramePr>
        <p:xfrm>
          <a:off x="250825" y="142875"/>
          <a:ext cx="8642350" cy="6648468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/>
                  </a:extLst>
                </a:gridCol>
                <a:gridCol w="6300788">
                  <a:extLst>
                    <a:ext uri="{9D8B030D-6E8A-4147-A177-3AD203B41FA5}"/>
                  </a:extLst>
                </a:gridCol>
                <a:gridCol w="1620837">
                  <a:extLst>
                    <a:ext uri="{9D8B030D-6E8A-4147-A177-3AD203B41FA5}"/>
                  </a:extLst>
                </a:gridCol>
              </a:tblGrid>
              <a:tr h="135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</a:t>
                      </a:r>
                    </a:p>
                  </a:txBody>
                  <a:tcPr marT="45718" marB="45718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может быть установлен конкретный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в том числе повышенный ) размер денежной компенсации, выплачиваемой работнику в случае задержки выплаты заработной платы</a:t>
                      </a:r>
                    </a:p>
                  </a:txBody>
                  <a:tcPr marT="45718" marB="45718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 236</a:t>
                      </a:r>
                    </a:p>
                  </a:txBody>
                  <a:tcPr marT="45718" marB="45718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798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30.</a:t>
                      </a:r>
                    </a:p>
                  </a:txBody>
                  <a:tcPr marT="45718" marB="45718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могут устанавливаться пониженные нормы выработки для работников в возрасте до 18 лет, поступающих на работу после окончания общеобразовательных учреждений и образовательных учреждений начального профессионального образования, а также прошедших профессиональное обучение на производстве</a:t>
                      </a:r>
                    </a:p>
                  </a:txBody>
                  <a:tcPr marT="45718" marB="45718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 270</a:t>
                      </a:r>
                    </a:p>
                  </a:txBody>
                  <a:tcPr marT="45718" marB="45718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20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</a:t>
                      </a:r>
                    </a:p>
                  </a:txBody>
                  <a:tcPr marT="45718" marB="45718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могут быть определены специфические условия трудоустройства в организацию лиц в возрасте до 18 лет</a:t>
                      </a:r>
                    </a:p>
                  </a:txBody>
                  <a:tcPr marT="45718" marB="45718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 272</a:t>
                      </a:r>
                    </a:p>
                  </a:txBody>
                  <a:tcPr marT="45718" marB="45718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85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</a:t>
                      </a:r>
                    </a:p>
                  </a:txBody>
                  <a:tcPr marT="45718" marB="45718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может быть предусмотрена выплата выходного пособия работнику, заключившему срочный трудовой договор на срок до  2  месяцев</a:t>
                      </a:r>
                    </a:p>
                  </a:txBody>
                  <a:tcPr marT="45718" marB="45718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 292</a:t>
                      </a:r>
                    </a:p>
                  </a:txBody>
                  <a:tcPr marT="45718" marB="45718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484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</a:t>
                      </a:r>
                    </a:p>
                  </a:txBody>
                  <a:tcPr marT="45718" marB="45718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может быть установлена повышенная оплата дней отдыха в связи с работой за пределами нормальной продолжительности рабочего времени ( переработка при работе вахтовым методом )</a:t>
                      </a:r>
                    </a:p>
                  </a:txBody>
                  <a:tcPr marT="45718" marB="45718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 301</a:t>
                      </a:r>
                    </a:p>
                  </a:txBody>
                  <a:tcPr marT="45718" marB="45718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89" name="Group 29"/>
          <p:cNvGraphicFramePr>
            <a:graphicFrameLocks noGrp="1"/>
          </p:cNvGraphicFramePr>
          <p:nvPr>
            <p:ph/>
          </p:nvPr>
        </p:nvGraphicFramePr>
        <p:xfrm>
          <a:off x="250825" y="593725"/>
          <a:ext cx="8642350" cy="6143626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/>
                  </a:extLst>
                </a:gridCol>
                <a:gridCol w="6300788">
                  <a:extLst>
                    <a:ext uri="{9D8B030D-6E8A-4147-A177-3AD203B41FA5}"/>
                  </a:extLst>
                </a:gridCol>
                <a:gridCol w="1620837">
                  <a:extLst>
                    <a:ext uri="{9D8B030D-6E8A-4147-A177-3AD203B41FA5}"/>
                  </a:extLst>
                </a:gridCol>
              </a:tblGrid>
              <a:tr h="161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</a:t>
                      </a:r>
                    </a:p>
                  </a:txBody>
                  <a:tcPr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могут быть установлены дополнительные гарантии и компенсации для лиц, работающих в условиях Крайнего Севера и приравненных к ним местностях (нормальная продолжительность рабочей недели для женщин – 36 часов;  оплата проезда в связи с лечением )</a:t>
                      </a:r>
                    </a:p>
                  </a:txBody>
                  <a:tcPr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313 , 320 ,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323</a:t>
                      </a:r>
                    </a:p>
                  </a:txBody>
                  <a:tcPr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</a:t>
                      </a:r>
                    </a:p>
                  </a:txBody>
                  <a:tcPr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могут быть предусмотрены дополнительные, улучшающие условия для обеспечения деятельности выборных профсоюзных органов</a:t>
                      </a:r>
                    </a:p>
                  </a:txBody>
                  <a:tcPr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377</a:t>
                      </a:r>
                    </a:p>
                  </a:txBody>
                  <a:tcPr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36.</a:t>
                      </a:r>
                    </a:p>
                  </a:txBody>
                  <a:tcPr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определяется порядок перечисления членских профсоюзных взносов из заработной платы работников, являющихся членами профсоюза, на счет профсоюзной организации</a:t>
                      </a:r>
                    </a:p>
                  </a:txBody>
                  <a:tcPr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377</a:t>
                      </a:r>
                    </a:p>
                  </a:txBody>
                  <a:tcPr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37.</a:t>
                      </a:r>
                    </a:p>
                  </a:txBody>
                  <a:tcPr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может устанавливаться размер оплаты труда руководителя выборного органа первичной профсоюзной организации за счет средств работодателя</a:t>
                      </a:r>
                    </a:p>
                  </a:txBody>
                  <a:tcPr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377</a:t>
                      </a:r>
                    </a:p>
                  </a:txBody>
                  <a:tcPr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</a:t>
                      </a:r>
                    </a:p>
                  </a:txBody>
                  <a:tcPr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Коллективным договором могут быть предусмотрены компенсационные выплаты  работникам, участвующим в забастовке</a:t>
                      </a:r>
                    </a:p>
                  </a:txBody>
                  <a:tcPr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414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Group 2"/>
          <p:cNvGraphicFramePr>
            <a:graphicFrameLocks noGrp="1"/>
          </p:cNvGraphicFramePr>
          <p:nvPr>
            <p:ph/>
          </p:nvPr>
        </p:nvGraphicFramePr>
        <p:xfrm>
          <a:off x="250825" y="533400"/>
          <a:ext cx="8642350" cy="2530475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/>
                  </a:extLst>
                </a:gridCol>
                <a:gridCol w="6300788">
                  <a:extLst>
                    <a:ext uri="{9D8B030D-6E8A-4147-A177-3AD203B41FA5}"/>
                  </a:extLst>
                </a:gridCol>
                <a:gridCol w="1620837">
                  <a:extLst>
                    <a:ext uri="{9D8B030D-6E8A-4147-A177-3AD203B41FA5}"/>
                  </a:extLst>
                </a:gridCol>
              </a:tblGrid>
              <a:tr h="253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</a:t>
                      </a:r>
                    </a:p>
                  </a:txBody>
                  <a:tcPr marT="45731" marB="45731"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Для творческих работников организаций кинематографии, телевидеосъёмочных коллективов, театров, театральных и концертных организаций, цирков, средств массовой информации, профессиональных спортсменов в соответствии с перечнями категорий этих работников, утверждаемых Правительством РФ, продолжительность ежедневной работы ( смены ) может устанавливаться, в частности, коллективным договором, а также может быть определен порядок работы в ночное время коллективным договором</a:t>
                      </a:r>
                    </a:p>
                  </a:txBody>
                  <a:tcPr marT="45731" marB="4573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Статья  96</a:t>
                      </a:r>
                    </a:p>
                  </a:txBody>
                  <a:tcPr marT="45731" marB="45731"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8949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/>
              <a:t>1.ТЕХНОЛОГИЯ ЗАКЛЮЧЕНИЯ КОЛЛЕКТИВНОГО ДОГОВОРА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65313"/>
            <a:ext cx="8686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000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000" u="sng" smtClean="0"/>
              <a:t/>
            </a:r>
            <a:br>
              <a:rPr lang="ru-RU" altLang="ru-RU" sz="1000" u="sng" smtClean="0"/>
            </a:br>
            <a:r>
              <a:rPr lang="ru-RU" altLang="ru-RU" sz="1800" b="1" smtClean="0"/>
              <a:t>Письменное уведомление о начале переговоров по заключению коллективного договора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инициатором коллективных переговоров по разработке, заключению и изменению коллективного договора вправе выступать любая из сторон;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представители стороны, получившие письменное предложение о начале переговоров, обязаны вступить в переговоры в течение семи календарных дней;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отсчет семидневного срока начинается не со дня подписания предложения о начале переговоров, а со дня его получения другой стороной;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днем начала коллективных переговоров является день, следующий за днем получения инициатором переговоров ответа с указанием представителей другой стороны.</a:t>
            </a:r>
            <a:endParaRPr lang="ru-RU" altLang="ru-RU" sz="1800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u="sng" smtClean="0"/>
              <a:t/>
            </a:r>
            <a:br>
              <a:rPr lang="ru-RU" altLang="ru-RU" sz="1800" u="sng" smtClean="0"/>
            </a:br>
            <a:endParaRPr lang="ru-RU" altLang="ru-RU" sz="1800" u="sng" smtClean="0"/>
          </a:p>
        </p:txBody>
      </p:sp>
      <p:pic>
        <p:nvPicPr>
          <p:cNvPr id="113668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3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157789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        2.Создание комиссии для переговоров</a:t>
            </a:r>
          </a:p>
        </p:txBody>
      </p:sp>
      <p:sp>
        <p:nvSpPr>
          <p:cNvPr id="11469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2205038"/>
            <a:ext cx="8686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для ведения коллективных переговоров, подготовки проекта коллективного договора и заключения коллективного договора обе стороны на равноправной основе образуют комиссию из наделенных необходимыми полномочиями представителей;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представители каждой из сторон выдвигают в состав комиссии равное число ее членов, но при этом сами решают, кто ими станет;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представители сторон, являющиеся участниками переговоров, определяют сроки, место и порядок проведения коллективных переговоров;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создание  комиссии оформляется  приказом  руководителя организации.</a:t>
            </a:r>
          </a:p>
        </p:txBody>
      </p:sp>
      <p:pic>
        <p:nvPicPr>
          <p:cNvPr id="114692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3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159" y="1409824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/>
              <a:t>3.Организация работы комиссии по переговорам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2708275"/>
            <a:ext cx="8686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сроки работы комиссии – не более трех месяцев со дня начала переговоров;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участники переговоров освобождаются от основной работы с сохранением среднего заработка на срок, не более трех месяцев;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для повышения эффективности переговоров и степени ответственности сторон рекомендуется протоколировать заседания комиссии;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стороны должны предоставлять друг другу не позднее двух недель со дня получения соответствующего запроса имеющуюся у них информацию, необходимую для ведения коллективных переговоров;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оплата услуг экспертов, специалистов и посредников производится приглашающей стороной, если иное не предусмотрено коллективным договором.</a:t>
            </a:r>
          </a:p>
        </p:txBody>
      </p:sp>
      <p:pic>
        <p:nvPicPr>
          <p:cNvPr id="115716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3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484366" name="Rectangle 14"/>
          <p:cNvSpPr>
            <a:spLocks noChangeArrowheads="1"/>
          </p:cNvSpPr>
          <p:nvPr/>
        </p:nvSpPr>
        <p:spPr bwMode="auto">
          <a:xfrm>
            <a:off x="622300" y="1168400"/>
            <a:ext cx="8316913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600" b="1" i="1" u="sng" dirty="0">
                <a:solidFill>
                  <a:srgbClr val="800000"/>
                </a:solidFill>
                <a:latin typeface="Bookman Old Style" panose="02050604050505020204" pitchFamily="18" charset="0"/>
              </a:rPr>
              <a:t>ВАЖНО!!!</a:t>
            </a:r>
            <a:endParaRPr lang="en-US" sz="3600" b="1" i="1" u="sng" dirty="0">
              <a:solidFill>
                <a:srgbClr val="8000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defRPr/>
            </a:pPr>
            <a:endParaRPr lang="ru-RU" sz="3000" b="1" i="1" u="sng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eaLnBrk="1" hangingPunct="1">
              <a:defRPr/>
            </a:pP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Представители работников</a:t>
            </a:r>
          </a:p>
          <a:p>
            <a:pPr eaLnBrk="1" hangingPunct="1"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Представителями работников не могут быть лица, представляющие интересы работодателей, а также организации или органы, созданные либо финансируемые работодателями, органами исполнительной власти, органами местного самоуправления, политическими партиями (ч. 3 ст. 36 ТК РФ). </a:t>
            </a:r>
            <a:endParaRPr lang="ru-RU" sz="3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9940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24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39951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39941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22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39947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35150" y="-7938"/>
            <a:ext cx="698817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 коллективном договоре как инструменте                                    согласия между работодателем и работником». </a:t>
            </a:r>
          </a:p>
        </p:txBody>
      </p:sp>
      <p:pic>
        <p:nvPicPr>
          <p:cNvPr id="39943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8133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4.Создание проекта коллективного договора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92375"/>
            <a:ext cx="8686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содержание и структура коллективного договора определяются сторонами;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порядок разработки проекта коллективного договора и заключения коллективного договора определяется сторонами;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оптимальный путь разработки проекта коллективного договора – разбить комиссию на мини-группы, каждая из которых готовит отдельный раздел коллективного договора;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после того, как комиссия согласовала основное содержание коллективного договора, работодатель обеспечивает размножение проекта коллективного договора и обсуждение его в подразделениях организации;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на основании замечаний и предложений работников комиссия дорабатывает проект коллективного договора;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в том случае, если стороны не сумели прийти к согласию в течение трех месяцев по отдельным положениям проекта коллективного договора, они должны подписать коллективный договор на согласованных условиях с одновременным составлением протокола разногласий, где указываются те предложения, по которым не было достигнуто согласие.</a:t>
            </a:r>
          </a:p>
        </p:txBody>
      </p:sp>
      <p:pic>
        <p:nvPicPr>
          <p:cNvPr id="116740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3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98" y="1268700"/>
            <a:ext cx="8229600" cy="9366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5.Утверждение и подписание коллективного договора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2360613"/>
            <a:ext cx="86868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утверждение и подписание коллективного договора лучше всего проводить на собрании работников (конференции);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трудовой кодекс РФ не содержит норм, требующих обязательного обсуждения проекта коллективного договора в структурных подразделениях организации и утверждения его на общем собрании (конференции), нет в ТК РФ и запрета на эти действия;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коллективный договор вступает в силу со дня подписания его сторонами либо со дня, установленного коллективным договорам.</a:t>
            </a:r>
          </a:p>
        </p:txBody>
      </p:sp>
      <p:pic>
        <p:nvPicPr>
          <p:cNvPr id="117764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3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35063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           6.Регистрация в органе по труду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73263"/>
            <a:ext cx="8686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обязанность работодателя - направить коллективный договор (3 экземпляра) в течение семи дней со дня подписания на уведомительную регистрацию в соответствующий орган по труду;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два экземпляра зарегистрированного коллективного договора возвращаются представителям сторон, третий экземпляр остается на хранении регистрирующего органа.</a:t>
            </a:r>
          </a:p>
        </p:txBody>
      </p:sp>
      <p:pic>
        <p:nvPicPr>
          <p:cNvPr id="118788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3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80" y="1253305"/>
            <a:ext cx="86868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/>
              <a:t>      7. Контроль за</a:t>
            </a:r>
            <a:r>
              <a:rPr lang="ru-RU" sz="2800" dirty="0" smtClean="0"/>
              <a:t> </a:t>
            </a:r>
            <a:r>
              <a:rPr lang="ru-RU" sz="2800" b="1" dirty="0" smtClean="0"/>
              <a:t>выполнением коллективного договора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90738"/>
            <a:ext cx="8686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контроль за выполнением коллективного договора осуществляется сторонами социального партнерства, их представителями;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при    проведении    контроля    представители    сторон    обязаны предоставлять друг другу необходимую информацию;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стороны совместным решением формируют специальную комиссию, либо поручают функции контроля комиссии по ведению коллективных переговоров;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комиссия проверяет выполнение коллективного договора согласно плану своей работы и по фактам письменных обращений работодателя, профкома, отдельных работников;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координаторы от каждой из сторон предоставляют ежегодный отчет о выполнении коллективного договора перед работниками на собрании (конференции).</a:t>
            </a:r>
          </a:p>
        </p:txBody>
      </p:sp>
      <p:pic>
        <p:nvPicPr>
          <p:cNvPr id="119812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3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33"/>
          <p:cNvGrpSpPr>
            <a:grpSpLocks/>
          </p:cNvGrpSpPr>
          <p:nvPr/>
        </p:nvGrpSpPr>
        <p:grpSpPr bwMode="auto">
          <a:xfrm rot="10800000">
            <a:off x="250825" y="6362700"/>
            <a:ext cx="8424863" cy="217488"/>
            <a:chOff x="249" y="708"/>
            <a:chExt cx="5217" cy="136"/>
          </a:xfrm>
        </p:grpSpPr>
        <p:sp>
          <p:nvSpPr>
            <p:cNvPr id="19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120845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120835" name="Group 36"/>
          <p:cNvGrpSpPr>
            <a:grpSpLocks/>
          </p:cNvGrpSpPr>
          <p:nvPr/>
        </p:nvGrpSpPr>
        <p:grpSpPr bwMode="auto">
          <a:xfrm>
            <a:off x="1042988" y="1255713"/>
            <a:ext cx="7967662" cy="228600"/>
            <a:chOff x="249" y="708"/>
            <a:chExt cx="5217" cy="136"/>
          </a:xfrm>
        </p:grpSpPr>
        <p:sp>
          <p:nvSpPr>
            <p:cNvPr id="22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120841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120836" name="Rectangle 13"/>
          <p:cNvSpPr>
            <a:spLocks noChangeArrowheads="1"/>
          </p:cNvSpPr>
          <p:nvPr/>
        </p:nvSpPr>
        <p:spPr bwMode="auto">
          <a:xfrm>
            <a:off x="1042988" y="3378200"/>
            <a:ext cx="763428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altLang="ru-RU" sz="5000" b="1">
                <a:solidFill>
                  <a:schemeClr val="tx2"/>
                </a:solidFill>
                <a:latin typeface="Franklin Gothic Book" pitchFamily="34" charset="0"/>
              </a:rPr>
              <a:t>СПАСИБО ЗА ВНИМАНИЕ!</a:t>
            </a:r>
          </a:p>
        </p:txBody>
      </p:sp>
      <p:pic>
        <p:nvPicPr>
          <p:cNvPr id="120837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2444750" y="374650"/>
            <a:ext cx="33305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485390" name="Rectangle 14"/>
          <p:cNvSpPr>
            <a:spLocks noChangeArrowheads="1"/>
          </p:cNvSpPr>
          <p:nvPr/>
        </p:nvSpPr>
        <p:spPr bwMode="auto">
          <a:xfrm>
            <a:off x="684213" y="1085850"/>
            <a:ext cx="8316912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4000" b="1" i="1" u="sng" dirty="0">
                <a:solidFill>
                  <a:srgbClr val="800000"/>
                </a:solidFill>
                <a:latin typeface="Bookman Old Style" panose="02050604050505020204" pitchFamily="18" charset="0"/>
              </a:rPr>
              <a:t>ВАЖНО!!!</a:t>
            </a:r>
          </a:p>
          <a:p>
            <a:pPr eaLnBrk="1" hangingPunct="1"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defRPr/>
            </a:pP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Представители работодателя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Руководитель организации может уполномочить иное лицо на представление интересов в коллективных переговорах (ч. 1 ст. 33 ТК РФ). </a:t>
            </a:r>
          </a:p>
          <a:p>
            <a:pPr algn="ctr" eaLnBrk="1" hangingPunct="1"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Чтобы иное лицо могло представлять в коллективных переговорах интересы работодателя, последний должен выдать этому лицу доверенность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 eaLnBrk="1" hangingPunct="1">
              <a:defRPr/>
            </a:pP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sz="3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0964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6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0975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40965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9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0971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pic>
        <p:nvPicPr>
          <p:cNvPr id="40966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35150" y="-7938"/>
            <a:ext cx="698817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 коллективном договоре как инструменте                                    согласия между работодателем и работником».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436563" y="1014413"/>
            <a:ext cx="8316912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600" b="1" i="1" u="sng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ВАЖНО</a:t>
            </a:r>
            <a:r>
              <a:rPr lang="en-US" altLang="ru-RU" sz="2600" b="1" i="1" u="sng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!!!</a:t>
            </a:r>
            <a:endParaRPr lang="ru-RU" altLang="ru-RU" sz="2600" b="1" i="1" u="sng" dirty="0" smtClean="0">
              <a:solidFill>
                <a:srgbClr val="800000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800" i="1" u="sng" dirty="0" smtClean="0">
              <a:solidFill>
                <a:srgbClr val="07078B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6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Уклонение работодателя </a:t>
            </a: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или его представителя от участия в переговорах о заключении коллективного договора влечет наложение административного штрафа в размере </a:t>
            </a:r>
            <a:r>
              <a:rPr lang="ru-RU" altLang="ru-RU" sz="26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от 1000 до </a:t>
            </a:r>
            <a:r>
              <a:rPr lang="en-US" altLang="ru-RU" sz="26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3</a:t>
            </a:r>
            <a:r>
              <a:rPr lang="ru-RU" altLang="ru-RU" sz="26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000 руб.</a:t>
            </a: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(ст. 5.28 КоАП РФ).</a:t>
            </a:r>
            <a:endParaRPr lang="en-US" altLang="ru-RU" sz="260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80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За</a:t>
            </a:r>
            <a:r>
              <a:rPr lang="ru-RU" altLang="ru-RU" sz="2600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6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нарушение</a:t>
            </a:r>
            <a:r>
              <a:rPr lang="ru-RU" altLang="ru-RU" sz="2600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  </a:t>
            </a: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или</a:t>
            </a:r>
            <a:r>
              <a:rPr lang="ru-RU" altLang="ru-RU" sz="2600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6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неисполнение обязательств, </a:t>
            </a: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установленных коллективным договором на работодателя может быть наложен административный штраф в размере </a:t>
            </a:r>
            <a:r>
              <a:rPr lang="ru-RU" altLang="ru-RU" sz="26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от 3000 до 5000 руб.</a:t>
            </a:r>
            <a:r>
              <a:rPr lang="ru-RU" altLang="ru-RU" sz="2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(ст. 5.31 КоАП РФ).</a:t>
            </a:r>
            <a:endParaRPr lang="en-US" altLang="ru-RU" sz="2600" b="1" dirty="0" smtClean="0">
              <a:solidFill>
                <a:srgbClr val="07078B"/>
              </a:solidFill>
              <a:latin typeface="Arial" charset="0"/>
            </a:endParaRPr>
          </a:p>
        </p:txBody>
      </p:sp>
      <p:grpSp>
        <p:nvGrpSpPr>
          <p:cNvPr id="41988" name="Group 33"/>
          <p:cNvGrpSpPr>
            <a:grpSpLocks/>
          </p:cNvGrpSpPr>
          <p:nvPr/>
        </p:nvGrpSpPr>
        <p:grpSpPr bwMode="auto">
          <a:xfrm rot="10800000">
            <a:off x="258763" y="6551613"/>
            <a:ext cx="8424862" cy="217487"/>
            <a:chOff x="249" y="708"/>
            <a:chExt cx="5217" cy="136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1999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41989" name="Group 36"/>
          <p:cNvGrpSpPr>
            <a:grpSpLocks/>
          </p:cNvGrpSpPr>
          <p:nvPr/>
        </p:nvGrpSpPr>
        <p:grpSpPr bwMode="auto">
          <a:xfrm>
            <a:off x="1122363" y="985838"/>
            <a:ext cx="7967662" cy="228600"/>
            <a:chOff x="249" y="708"/>
            <a:chExt cx="5217" cy="136"/>
          </a:xfrm>
        </p:grpSpPr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1995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35150" y="-7938"/>
            <a:ext cx="698817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 коллективном договоре как инструменте                                    согласия между работодателем и работником». </a:t>
            </a:r>
          </a:p>
        </p:txBody>
      </p:sp>
      <p:pic>
        <p:nvPicPr>
          <p:cNvPr id="41991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ChangeArrowheads="1"/>
          </p:cNvSpPr>
          <p:nvPr/>
        </p:nvSpPr>
        <p:spPr bwMode="auto">
          <a:xfrm>
            <a:off x="1042988" y="3457575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ru-RU" altLang="ru-RU" sz="4000"/>
          </a:p>
        </p:txBody>
      </p:sp>
      <p:sp>
        <p:nvSpPr>
          <p:cNvPr id="43011" name="Rectangle 14"/>
          <p:cNvSpPr>
            <a:spLocks noChangeArrowheads="1"/>
          </p:cNvSpPr>
          <p:nvPr/>
        </p:nvSpPr>
        <p:spPr bwMode="auto">
          <a:xfrm>
            <a:off x="550863" y="1089025"/>
            <a:ext cx="83169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500" b="1" i="1" u="sng">
                <a:solidFill>
                  <a:srgbClr val="800000"/>
                </a:solidFill>
                <a:latin typeface="Bookman Old Style" pitchFamily="18" charset="0"/>
              </a:rPr>
              <a:t>Коллективный договор и локальные нормативные акты</a:t>
            </a:r>
            <a:endParaRPr lang="ru-RU" altLang="ru-RU" sz="2500">
              <a:solidFill>
                <a:srgbClr val="800000"/>
              </a:solidFill>
              <a:latin typeface="Bookman Old Style" pitchFamily="18" charset="0"/>
            </a:endParaRPr>
          </a:p>
          <a:p>
            <a:pPr algn="ctr" eaLnBrk="1" hangingPunct="1"/>
            <a:r>
              <a:rPr lang="ru-RU" altLang="ru-RU" sz="2500">
                <a:solidFill>
                  <a:srgbClr val="800000"/>
                </a:solidFill>
              </a:rPr>
              <a:t>	</a:t>
            </a:r>
          </a:p>
          <a:p>
            <a:pPr algn="ctr" eaLnBrk="1" hangingPunct="1"/>
            <a:endParaRPr lang="ru-RU" altLang="ru-RU" sz="2500">
              <a:solidFill>
                <a:srgbClr val="07078B"/>
              </a:solidFill>
            </a:endParaRPr>
          </a:p>
        </p:txBody>
      </p:sp>
      <p:graphicFrame>
        <p:nvGraphicFramePr>
          <p:cNvPr id="480309" name="Group 53"/>
          <p:cNvGraphicFramePr>
            <a:graphicFrameLocks noGrp="1"/>
          </p:cNvGraphicFramePr>
          <p:nvPr/>
        </p:nvGraphicFramePr>
        <p:xfrm>
          <a:off x="369888" y="1989138"/>
          <a:ext cx="8497887" cy="4500563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/>
                  </a:extLst>
                </a:gridCol>
                <a:gridCol w="3382962">
                  <a:extLst>
                    <a:ext uri="{9D8B030D-6E8A-4147-A177-3AD203B41FA5}"/>
                  </a:extLst>
                </a:gridCol>
                <a:gridCol w="3025775">
                  <a:extLst>
                    <a:ext uri="{9D8B030D-6E8A-4147-A177-3AD203B41FA5}"/>
                  </a:extLst>
                </a:gridCol>
              </a:tblGrid>
              <a:tr h="729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Различия: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Коллективный договор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Локальный нормативный акт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262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Порядок разработки и заключения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Регламентируется ТК РФ. Принимают участие две стороны.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Регламентируется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ст.ст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. 8 и 372 ТК РФ.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Работодатель действует самостоятельно.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Порядок внесения изменений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Изменения могут быть внесены только по достижении соглашения.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Работодатель вправе изменить локальный акт (ч. 4ст. 372 ТК РФ).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48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Необходимость заключения / принятия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Обязанность работодателя, если работники выступили с инициативой коллективных переговоров.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Право работодателя.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43034" name="Group 33"/>
          <p:cNvGrpSpPr>
            <a:grpSpLocks/>
          </p:cNvGrpSpPr>
          <p:nvPr/>
        </p:nvGrpSpPr>
        <p:grpSpPr bwMode="auto">
          <a:xfrm rot="10800000">
            <a:off x="250825" y="6362700"/>
            <a:ext cx="8424863" cy="217488"/>
            <a:chOff x="249" y="708"/>
            <a:chExt cx="5217" cy="136"/>
          </a:xfrm>
        </p:grpSpPr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3045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43035" name="Group 36"/>
          <p:cNvGrpSpPr>
            <a:grpSpLocks/>
          </p:cNvGrpSpPr>
          <p:nvPr/>
        </p:nvGrpSpPr>
        <p:grpSpPr bwMode="auto">
          <a:xfrm>
            <a:off x="1125538" y="908050"/>
            <a:ext cx="7967662" cy="230188"/>
            <a:chOff x="249" y="708"/>
            <a:chExt cx="5217" cy="136"/>
          </a:xfrm>
        </p:grpSpPr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3041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35150" y="-7938"/>
            <a:ext cx="698817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 коллективном договоре как инструменте                                    согласия между работодателем и работником». </a:t>
            </a:r>
          </a:p>
        </p:txBody>
      </p:sp>
      <p:pic>
        <p:nvPicPr>
          <p:cNvPr id="43037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33" name="Rectangle 13"/>
          <p:cNvSpPr>
            <a:spLocks noChangeArrowheads="1"/>
          </p:cNvSpPr>
          <p:nvPr/>
        </p:nvSpPr>
        <p:spPr bwMode="auto">
          <a:xfrm>
            <a:off x="539750" y="3524250"/>
            <a:ext cx="8353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sz="20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73050" y="7938"/>
            <a:ext cx="889317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«Об основных замечаниях  по структуре коллективного договора и требования к пакету документов  для уведомительной регистрации». </a:t>
            </a:r>
          </a:p>
        </p:txBody>
      </p:sp>
      <p:grpSp>
        <p:nvGrpSpPr>
          <p:cNvPr id="45060" name="Group 33"/>
          <p:cNvGrpSpPr>
            <a:grpSpLocks/>
          </p:cNvGrpSpPr>
          <p:nvPr/>
        </p:nvGrpSpPr>
        <p:grpSpPr bwMode="auto">
          <a:xfrm rot="10800000">
            <a:off x="250825" y="6362700"/>
            <a:ext cx="8424863" cy="217488"/>
            <a:chOff x="249" y="708"/>
            <a:chExt cx="5217" cy="136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5072" name="AutoShape 35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grpSp>
        <p:nvGrpSpPr>
          <p:cNvPr id="45061" name="Group 36"/>
          <p:cNvGrpSpPr>
            <a:grpSpLocks/>
          </p:cNvGrpSpPr>
          <p:nvPr/>
        </p:nvGrpSpPr>
        <p:grpSpPr bwMode="auto">
          <a:xfrm>
            <a:off x="1116013" y="1071563"/>
            <a:ext cx="7966075" cy="228600"/>
            <a:chOff x="249" y="708"/>
            <a:chExt cx="5217" cy="136"/>
          </a:xfrm>
        </p:grpSpPr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4286" y="708"/>
              <a:ext cx="1180" cy="136"/>
            </a:xfrm>
            <a:prstGeom prst="flowChartProcess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cxnSp>
          <p:nvCxnSpPr>
            <p:cNvPr id="45068" name="AutoShape 38"/>
            <p:cNvCxnSpPr>
              <a:cxnSpLocks noChangeShapeType="1"/>
            </p:cNvCxnSpPr>
            <p:nvPr/>
          </p:nvCxnSpPr>
          <p:spPr bwMode="auto">
            <a:xfrm>
              <a:off x="249" y="754"/>
              <a:ext cx="5217" cy="1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</p:cxn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116013" y="2692400"/>
            <a:ext cx="7634287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Действующее законодательство не обязывает стороны придерживаться определенной структуры коллективного договора и обязательно включать в него определенные условия.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Стороны вправе сами решить</a:t>
            </a: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что они хотят прописать в коллективном договоре</a:t>
            </a:r>
          </a:p>
          <a:p>
            <a:pPr algn="ctr" eaLnBrk="1" hangingPunct="1">
              <a:defRPr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(ч. 1 ст. 41 ТК РФ)</a:t>
            </a:r>
            <a:r>
              <a:rPr lang="ru-RU" alt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altLang="ru-RU" sz="28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258888" y="1484313"/>
            <a:ext cx="7023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СОДЕРЖАНИЕ КОЛЛЕКТИВНОГО ДОГОВОРА</a:t>
            </a:r>
          </a:p>
        </p:txBody>
      </p:sp>
      <p:pic>
        <p:nvPicPr>
          <p:cNvPr id="45064" name="Picture 19" descr="https://fgup-ohrana.ru/upload/iblock/2cd/2cdab0f41812221bc31601b61d497e38.png"/>
          <p:cNvPicPr>
            <a:picLocks noChangeAspect="1" noChangeArrowheads="1"/>
          </p:cNvPicPr>
          <p:nvPr/>
        </p:nvPicPr>
        <p:blipFill>
          <a:blip r:embed="rId2" cstate="print"/>
          <a:srcRect l="8186" t="20631" r="29839" b="20976"/>
          <a:stretch>
            <a:fillRect/>
          </a:stretch>
        </p:blipFill>
        <p:spPr bwMode="auto">
          <a:xfrm>
            <a:off x="15875" y="38100"/>
            <a:ext cx="1366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425870A0E94504685927725D61DDB25" ma:contentTypeVersion="4" ma:contentTypeDescription="Создание документа." ma:contentTypeScope="" ma:versionID="9341f16e49c9aa160a91e6672d8c734d">
  <xsd:schema xmlns:xsd="http://www.w3.org/2001/XMLSchema" xmlns:xs="http://www.w3.org/2001/XMLSchema" xmlns:p="http://schemas.microsoft.com/office/2006/metadata/properties" xmlns:ns2="04b5b9c9-f473-4bf7-8d84-99abd4f3f87d" targetNamespace="http://schemas.microsoft.com/office/2006/metadata/properties" ma:root="true" ma:fieldsID="7dca246988a4d375202dc8e50e0f7b5d" ns2:_="">
    <xsd:import namespace="04b5b9c9-f473-4bf7-8d84-99abd4f3f87d"/>
    <xsd:element name="properties">
      <xsd:complexType>
        <xsd:sequence>
          <xsd:element name="documentManagement">
            <xsd:complexType>
              <xsd:all>
                <xsd:element ref="ns2:DocumentName"/>
                <xsd:element ref="ns2:_x0422__x0435__x0433__x0438_" minOccurs="0"/>
                <xsd:element ref="ns2:_x0410__x043d__x043e__x043d__x0441_" minOccurs="0"/>
                <xsd:element ref="ns2:_x0414__x0430__x0442__x0430_"/>
                <xsd:element ref="ns2:MainInRelatedDocumentGroup" minOccurs="0"/>
                <xsd:element ref="ns2:RelatedDocumentGroup" minOccurs="0"/>
                <xsd:element ref="ns2:_x041f__x043e__x0434__x0440__x0430__x0437__x0434__x0435__x043b__x0435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5b9c9-f473-4bf7-8d84-99abd4f3f87d" elementFormDefault="qualified">
    <xsd:import namespace="http://schemas.microsoft.com/office/2006/documentManagement/types"/>
    <xsd:import namespace="http://schemas.microsoft.com/office/infopath/2007/PartnerControls"/>
    <xsd:element name="DocumentName" ma:index="1" ma:displayName="Название документа" ma:internalName="DocumentName">
      <xsd:simpleType>
        <xsd:restriction base="dms:Note"/>
      </xsd:simpleType>
    </xsd:element>
    <xsd:element name="_x0422__x0435__x0433__x0438_" ma:index="2" nillable="true" ma:displayName="Теги" ma:description="Назначенные теги документа" ma:internalName="_x0422__x0435__x0433__x0438_">
      <xsd:simpleType>
        <xsd:restriction base="dms:Unknown"/>
      </xsd:simpleType>
    </xsd:element>
    <xsd:element name="_x0410__x043d__x043e__x043d__x0441_" ma:index="3" nillable="true" ma:displayName="Анонс" ma:description="Анонс документа" ma:internalName="_x0410__x043d__x043e__x043d__x0441_">
      <xsd:simpleType>
        <xsd:restriction base="dms:Note"/>
      </xsd:simpleType>
    </xsd:element>
    <xsd:element name="_x0414__x0430__x0442__x0430_" ma:index="4" ma:displayName="Дата" ma:default="[today]" ma:description="Дата" ma:format="DateOnly" ma:indexed="true" ma:internalName="_x0414__x0430__x0442__x0430_">
      <xsd:simpleType>
        <xsd:restriction base="dms:DateTime"/>
      </xsd:simpleType>
    </xsd:element>
    <xsd:element name="MainInRelatedDocumentGroup" ma:index="12" nillable="true" ma:displayName="Основной в группе" ma:default="0" ma:description="Основной документ в группе связанных по смыслу документов." ma:internalName="MainInRelatedDocumentGroup">
      <xsd:simpleType>
        <xsd:restriction base="dms:Boolean"/>
      </xsd:simpleType>
    </xsd:element>
    <xsd:element name="RelatedDocumentGroup" ma:index="13" nillable="true" ma:displayName="Группа связанных документов" ma:description="Группа для связи документов портала между собой по смыслу." ma:list="{78148b2e-314a-40c3-a331-1a7988f0bbe3}" ma:internalName="RelatedDocumentGroup" ma:showField="Title" ma:web="ea6c551f-816e-4083-ba07-83816cb2596e">
      <xsd:simpleType>
        <xsd:restriction base="dms:Lookup"/>
      </xsd:simpleType>
    </xsd:element>
    <xsd:element name="_x041f__x043e__x0434__x0440__x0430__x0437__x0434__x0435__x043b__x0435__x043d__x0438__x0435_" ma:index="14" nillable="true" ma:displayName="Подразделение" ma:format="Dropdown" ma:indexed="true" ma:internalName="_x041f__x043e__x0434__x0440__x0430__x0437__x0434__x0435__x043b__x0435__x043d__x0438__x0435_">
      <xsd:simpleType>
        <xsd:restriction base="dms:Choice">
          <xsd:enumeration value="#АППАРАТ"/>
          <xsd:enumeration value="#КЭ"/>
          <xsd:enumeration value="#КБПФ"/>
          <xsd:enumeration value="#КГО"/>
          <xsd:enumeration value="#КГСП"/>
          <xsd:enumeration value="#КУМИ"/>
          <xsd:enumeration value="#КСПК"/>
          <xsd:enumeration value="#КУПО"/>
          <xsd:enumeration value="#КУЛО"/>
          <xsd:enumeration value="#КУСО"/>
          <xsd:enumeration value="#КУОО"/>
          <xsd:enumeration value="#ГОЧС"/>
          <xsd:enumeration value="#СМИ"/>
          <xsd:enumeration value="#КПУ"/>
          <xsd:enumeration value="#УСО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Тип контента"/>
        <xsd:element ref="dc:title" minOccurs="0" maxOccurs="1" ma:index="10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>
    <_x0422__x0435__x0433__x0438_ xmlns="04b5b9c9-f473-4bf7-8d84-99abd4f3f87d"> 38 441 </_x0422__x0435__x0433__x0438_>
    <_x041f__x043e__x0434__x0440__x0430__x0437__x0434__x0435__x043b__x0435__x043d__x0438__x0435_ xmlns="04b5b9c9-f473-4bf7-8d84-99abd4f3f87d" xsi:nil="true"/>
    <DocumentName xmlns="04b5b9c9-f473-4bf7-8d84-99abd4f3f87d">Материалы семинара «Практические вопросы заключения коллективного договора и уведомительной регистрации»</DocumentName>
    <MainInRelatedDocumentGroup xmlns="04b5b9c9-f473-4bf7-8d84-99abd4f3f87d">false</MainInRelatedDocumentGroup>
    <_x0410__x043d__x043e__x043d__x0441_ xmlns="04b5b9c9-f473-4bf7-8d84-99abd4f3f87d" xsi:nil="true"/>
    <RelatedDocumentGroup xmlns="04b5b9c9-f473-4bf7-8d84-99abd4f3f87d" xsi:nil="true"/>
    <_x0414__x0430__x0442__x0430_ xmlns="04b5b9c9-f473-4bf7-8d84-99abd4f3f87d">2014-10-09T21:00:00+00:00</_x0414__x0430__x0442__x0430_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AE54AA-B385-442A-BF4D-2B4D4AD95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b5b9c9-f473-4bf7-8d84-99abd4f3f8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935762-3FB8-409D-8340-4B204E8748B8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A8696D7-B105-4E70-BBBC-EE2D1E59B311}">
  <ds:schemaRefs>
    <ds:schemaRef ds:uri="http://schemas.microsoft.com/office/2006/metadata/properties"/>
    <ds:schemaRef ds:uri="04b5b9c9-f473-4bf7-8d84-99abd4f3f87d"/>
  </ds:schemaRefs>
</ds:datastoreItem>
</file>

<file path=customXml/itemProps4.xml><?xml version="1.0" encoding="utf-8"?>
<ds:datastoreItem xmlns:ds="http://schemas.openxmlformats.org/officeDocument/2006/customXml" ds:itemID="{9A5F4146-7BF2-40E2-9A69-E5892C35DF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3507</TotalTime>
  <Words>3986</Words>
  <Application>Microsoft Office PowerPoint</Application>
  <PresentationFormat>Экран (4:3)</PresentationFormat>
  <Paragraphs>508</Paragraphs>
  <Slides>54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Трек</vt:lpstr>
      <vt:lpstr>СЕМИНАР «Практические вопросы заключения коллективного договора и уведомительной регистрации 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1.ТЕХНОЛОГИЯ ЗАКЛЮЧЕНИЯ КОЛЛЕКТИВНОГО ДОГОВОРА</vt:lpstr>
      <vt:lpstr>        2.Создание комиссии для переговоров</vt:lpstr>
      <vt:lpstr>3.Организация работы комиссии по переговорам</vt:lpstr>
      <vt:lpstr>4.Создание проекта коллективного договора</vt:lpstr>
      <vt:lpstr> 5.Утверждение и подписание коллективного договора </vt:lpstr>
      <vt:lpstr>           6.Регистрация в органе по труду</vt:lpstr>
      <vt:lpstr>      7. Контроль за выполнением коллективного договора</vt:lpstr>
      <vt:lpstr>Слайд 54</vt:lpstr>
    </vt:vector>
  </TitlesOfParts>
  <Company>adm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«Социальное партнерство в социально-трудовых отношениях»</dc:title>
  <dc:creator>kef_lubov</dc:creator>
  <cp:lastModifiedBy>USER</cp:lastModifiedBy>
  <cp:revision>454</cp:revision>
  <dcterms:created xsi:type="dcterms:W3CDTF">2009-11-10T09:30:46Z</dcterms:created>
  <dcterms:modified xsi:type="dcterms:W3CDTF">2021-04-16T09:06:12Z</dcterms:modified>
</cp:coreProperties>
</file>